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3" r:id="rId1"/>
  </p:sldMasterIdLst>
  <p:notesMasterIdLst>
    <p:notesMasterId r:id="rId73"/>
  </p:notesMasterIdLst>
  <p:sldIdLst>
    <p:sldId id="257" r:id="rId2"/>
    <p:sldId id="258" r:id="rId3"/>
    <p:sldId id="259" r:id="rId4"/>
    <p:sldId id="322" r:id="rId5"/>
    <p:sldId id="324" r:id="rId6"/>
    <p:sldId id="325" r:id="rId7"/>
    <p:sldId id="326" r:id="rId8"/>
    <p:sldId id="323" r:id="rId9"/>
    <p:sldId id="260" r:id="rId10"/>
    <p:sldId id="261" r:id="rId11"/>
    <p:sldId id="327"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328" r:id="rId29"/>
    <p:sldId id="329" r:id="rId30"/>
    <p:sldId id="279" r:id="rId31"/>
    <p:sldId id="280" r:id="rId32"/>
    <p:sldId id="282" r:id="rId33"/>
    <p:sldId id="283" r:id="rId34"/>
    <p:sldId id="284" r:id="rId35"/>
    <p:sldId id="286" r:id="rId36"/>
    <p:sldId id="285" r:id="rId37"/>
    <p:sldId id="287" r:id="rId38"/>
    <p:sldId id="288" r:id="rId39"/>
    <p:sldId id="289" r:id="rId40"/>
    <p:sldId id="290" r:id="rId41"/>
    <p:sldId id="291" r:id="rId42"/>
    <p:sldId id="292" r:id="rId43"/>
    <p:sldId id="294" r:id="rId44"/>
    <p:sldId id="321" r:id="rId45"/>
    <p:sldId id="320" r:id="rId46"/>
    <p:sldId id="293" r:id="rId47"/>
    <p:sldId id="319" r:id="rId48"/>
    <p:sldId id="295" r:id="rId49"/>
    <p:sldId id="296" r:id="rId50"/>
    <p:sldId id="297" r:id="rId51"/>
    <p:sldId id="298" r:id="rId52"/>
    <p:sldId id="299" r:id="rId53"/>
    <p:sldId id="300" r:id="rId54"/>
    <p:sldId id="318" r:id="rId55"/>
    <p:sldId id="317" r:id="rId56"/>
    <p:sldId id="316" r:id="rId57"/>
    <p:sldId id="314" r:id="rId58"/>
    <p:sldId id="315" r:id="rId59"/>
    <p:sldId id="313" r:id="rId60"/>
    <p:sldId id="312" r:id="rId61"/>
    <p:sldId id="311" r:id="rId62"/>
    <p:sldId id="301" r:id="rId63"/>
    <p:sldId id="310" r:id="rId64"/>
    <p:sldId id="307" r:id="rId65"/>
    <p:sldId id="309" r:id="rId66"/>
    <p:sldId id="308" r:id="rId67"/>
    <p:sldId id="306" r:id="rId68"/>
    <p:sldId id="302" r:id="rId69"/>
    <p:sldId id="305" r:id="rId70"/>
    <p:sldId id="303" r:id="rId71"/>
    <p:sldId id="304"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48"/>
    <p:restoredTop sz="94654"/>
  </p:normalViewPr>
  <p:slideViewPr>
    <p:cSldViewPr snapToGrid="0" snapToObjects="1">
      <p:cViewPr>
        <p:scale>
          <a:sx n="115" d="100"/>
          <a:sy n="115" d="100"/>
        </p:scale>
        <p:origin x="14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notesMaster" Target="notesMasters/notesMaster1.xml"/><Relationship Id="rId74" Type="http://schemas.openxmlformats.org/officeDocument/2006/relationships/presProps" Target="presProps.xml"/><Relationship Id="rId75" Type="http://schemas.openxmlformats.org/officeDocument/2006/relationships/viewProps" Target="viewProps.xml"/><Relationship Id="rId76" Type="http://schemas.openxmlformats.org/officeDocument/2006/relationships/theme" Target="theme/theme1.xml"/><Relationship Id="rId77"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2FFAD9-A5BE-F646-B55C-F0638195490F}" type="datetimeFigureOut">
              <a:rPr lang="en-US" smtClean="0"/>
              <a:t>7/21/18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489DB4-82E0-AF40-81BE-1C4AA0DF45FC}" type="slidenum">
              <a:rPr lang="en-US" smtClean="0"/>
              <a:t>‹#›</a:t>
            </a:fld>
            <a:endParaRPr lang="en-US"/>
          </a:p>
        </p:txBody>
      </p:sp>
    </p:spTree>
    <p:extLst>
      <p:ext uri="{BB962C8B-B14F-4D97-AF65-F5344CB8AC3E}">
        <p14:creationId xmlns:p14="http://schemas.microsoft.com/office/powerpoint/2010/main" val="351368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1</a:t>
            </a:fld>
            <a:endParaRPr lang="en-US"/>
          </a:p>
        </p:txBody>
      </p:sp>
    </p:spTree>
    <p:extLst>
      <p:ext uri="{BB962C8B-B14F-4D97-AF65-F5344CB8AC3E}">
        <p14:creationId xmlns:p14="http://schemas.microsoft.com/office/powerpoint/2010/main" val="1196210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489DB4-82E0-AF40-81BE-1C4AA0DF45FC}" type="slidenum">
              <a:rPr lang="en-US" smtClean="0"/>
              <a:t>8</a:t>
            </a:fld>
            <a:endParaRPr lang="en-US"/>
          </a:p>
        </p:txBody>
      </p:sp>
    </p:spTree>
    <p:extLst>
      <p:ext uri="{BB962C8B-B14F-4D97-AF65-F5344CB8AC3E}">
        <p14:creationId xmlns:p14="http://schemas.microsoft.com/office/powerpoint/2010/main" val="1426403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 this to interactive</a:t>
            </a:r>
          </a:p>
          <a:p>
            <a:endParaRPr lang="en-US" dirty="0"/>
          </a:p>
        </p:txBody>
      </p:sp>
      <p:sp>
        <p:nvSpPr>
          <p:cNvPr id="4" name="Slide Number Placeholder 3"/>
          <p:cNvSpPr>
            <a:spLocks noGrp="1"/>
          </p:cNvSpPr>
          <p:nvPr>
            <p:ph type="sldNum" sz="quarter" idx="10"/>
          </p:nvPr>
        </p:nvSpPr>
        <p:spPr/>
        <p:txBody>
          <a:bodyPr/>
          <a:lstStyle/>
          <a:p>
            <a:fld id="{40489DB4-82E0-AF40-81BE-1C4AA0DF45FC}" type="slidenum">
              <a:rPr lang="en-US" smtClean="0"/>
              <a:t>14</a:t>
            </a:fld>
            <a:endParaRPr lang="en-US"/>
          </a:p>
        </p:txBody>
      </p:sp>
    </p:spTree>
    <p:extLst>
      <p:ext uri="{BB962C8B-B14F-4D97-AF65-F5344CB8AC3E}">
        <p14:creationId xmlns:p14="http://schemas.microsoft.com/office/powerpoint/2010/main" val="20120690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 and Kevin Rader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ext uri="{BB962C8B-B14F-4D97-AF65-F5344CB8AC3E}">
        <p14:creationId xmlns:p14="http://schemas.microsoft.com/office/powerpoint/2010/main" val="37536088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Click icon to add picture</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ext uri="{BB962C8B-B14F-4D97-AF65-F5344CB8AC3E}">
        <p14:creationId xmlns:p14="http://schemas.microsoft.com/office/powerpoint/2010/main" val="3238504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ext uri="{BB962C8B-B14F-4D97-AF65-F5344CB8AC3E}">
        <p14:creationId xmlns:p14="http://schemas.microsoft.com/office/powerpoint/2010/main" val="3296239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ext uri="{BB962C8B-B14F-4D97-AF65-F5344CB8AC3E}">
        <p14:creationId xmlns:p14="http://schemas.microsoft.com/office/powerpoint/2010/main" val="1695495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spTree>
    <p:extLst>
      <p:ext uri="{BB962C8B-B14F-4D97-AF65-F5344CB8AC3E}">
        <p14:creationId xmlns:p14="http://schemas.microsoft.com/office/powerpoint/2010/main" val="15033394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400">
                <a:solidFill>
                  <a:srgbClr val="464646"/>
                </a:solidFill>
                <a:latin typeface="Karla"/>
                <a:cs typeface="Karla"/>
              </a:defRPr>
            </a:lvl1pPr>
            <a:lvl2pPr>
              <a:defRPr sz="2000">
                <a:solidFill>
                  <a:srgbClr val="464646"/>
                </a:solidFill>
                <a:latin typeface="Karla"/>
                <a:cs typeface="Karla"/>
              </a:defRPr>
            </a:lvl2pPr>
            <a:lvl3pPr>
              <a:defRPr sz="1800">
                <a:solidFill>
                  <a:srgbClr val="464646"/>
                </a:solidFill>
                <a:latin typeface="Karla"/>
                <a:cs typeface="Karla"/>
              </a:defRPr>
            </a:lvl3pPr>
            <a:lvl4pPr>
              <a:defRPr sz="1600">
                <a:solidFill>
                  <a:srgbClr val="464646"/>
                </a:solidFill>
                <a:latin typeface="Karla"/>
                <a:cs typeface="Karla"/>
              </a:defRPr>
            </a:lvl4pPr>
            <a:lvl5pPr>
              <a:defRPr sz="1600">
                <a:solidFill>
                  <a:srgbClr val="464646"/>
                </a:solidFill>
                <a:latin typeface="Karla"/>
                <a:cs typeface="Karla"/>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47445CB2-BF6F-6E49-AC61-7BDDE2E02F5B}" type="slidenum">
              <a:rPr lang="en-US" smtClean="0"/>
              <a:t>‹#›</a:t>
            </a:fld>
            <a:endParaRPr lang="en-US"/>
          </a:p>
        </p:txBody>
      </p:sp>
      <p:sp>
        <p:nvSpPr>
          <p:cNvPr id="12" name="TextBox 11"/>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4061708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445CB2-BF6F-6E49-AC61-7BDDE2E02F5B}" type="slidenum">
              <a:rPr lang="en-US" smtClean="0"/>
              <a:t>‹#›</a:t>
            </a:fld>
            <a:endParaRPr lang="en-US"/>
          </a:p>
        </p:txBody>
      </p:sp>
    </p:spTree>
    <p:extLst>
      <p:ext uri="{BB962C8B-B14F-4D97-AF65-F5344CB8AC3E}">
        <p14:creationId xmlns:p14="http://schemas.microsoft.com/office/powerpoint/2010/main" val="3959866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3563511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1481403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10" name="TextBox 9"/>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2282612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47445CB2-BF6F-6E49-AC61-7BDDE2E02F5B}" type="slidenum">
              <a:rPr lang="en-US" smtClean="0"/>
              <a:t>‹#›</a:t>
            </a:fld>
            <a:endParaRPr lang="en-US"/>
          </a:p>
        </p:txBody>
      </p:sp>
      <p:sp>
        <p:nvSpPr>
          <p:cNvPr id="8" name="TextBox 7"/>
          <p:cNvSpPr txBox="1"/>
          <p:nvPr/>
        </p:nvSpPr>
        <p:spPr>
          <a:xfrm>
            <a:off x="5257800" y="6400800"/>
            <a:ext cx="1717137"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S109A, Protopapas, Rader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ext uri="{BB962C8B-B14F-4D97-AF65-F5344CB8AC3E}">
        <p14:creationId xmlns:p14="http://schemas.microsoft.com/office/powerpoint/2010/main" val="3421343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445CB2-BF6F-6E49-AC61-7BDDE2E02F5B}" type="slidenum">
              <a:rPr lang="en-US" smtClean="0"/>
              <a:t>‹#›</a:t>
            </a:fld>
            <a:endParaRPr lang="en-US"/>
          </a:p>
        </p:txBody>
      </p:sp>
    </p:spTree>
    <p:extLst>
      <p:ext uri="{BB962C8B-B14F-4D97-AF65-F5344CB8AC3E}">
        <p14:creationId xmlns:p14="http://schemas.microsoft.com/office/powerpoint/2010/main" val="401890106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445CB2-BF6F-6E49-AC61-7BDDE2E02F5B}" type="slidenum">
              <a:rPr lang="en-US" smtClean="0"/>
              <a:t>‹#›</a:t>
            </a:fld>
            <a:endParaRPr lang="en-US"/>
          </a:p>
        </p:txBody>
      </p:sp>
    </p:spTree>
    <p:extLst>
      <p:ext uri="{BB962C8B-B14F-4D97-AF65-F5344CB8AC3E}">
        <p14:creationId xmlns:p14="http://schemas.microsoft.com/office/powerpoint/2010/main" val="270514804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emf"/><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3" Type="http://schemas.openxmlformats.org/officeDocument/2006/relationships/image" Target="../media/image22.emf"/><Relationship Id="rId4" Type="http://schemas.openxmlformats.org/officeDocument/2006/relationships/image" Target="../media/image23.emf"/><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 Id="rId3" Type="http://schemas.openxmlformats.org/officeDocument/2006/relationships/image" Target="../media/image30.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 Id="rId3" Type="http://schemas.openxmlformats.org/officeDocument/2006/relationships/image" Target="../media/image4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 Id="rId3" Type="http://schemas.openxmlformats.org/officeDocument/2006/relationships/image" Target="../media/image48.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D65B86F-3171-0647-A08E-F96D3494CEC7}"/>
              </a:ext>
            </a:extLst>
          </p:cNvPr>
          <p:cNvSpPr>
            <a:spLocks noGrp="1"/>
          </p:cNvSpPr>
          <p:nvPr>
            <p:ph type="ctrTitle"/>
          </p:nvPr>
        </p:nvSpPr>
        <p:spPr/>
        <p:txBody>
          <a:bodyPr/>
          <a:lstStyle/>
          <a:p>
            <a:r>
              <a:rPr lang="en-US" dirty="0"/>
              <a:t>Lecture 9: Classification Trees and Random Forests </a:t>
            </a:r>
          </a:p>
        </p:txBody>
      </p:sp>
    </p:spTree>
    <p:extLst>
      <p:ext uri="{BB962C8B-B14F-4D97-AF65-F5344CB8AC3E}">
        <p14:creationId xmlns:p14="http://schemas.microsoft.com/office/powerpoint/2010/main" val="15647791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xmlns="" id="{C4E4AF0A-C6E7-4F4B-826D-1DBAB18CD16E}"/>
              </a:ext>
            </a:extLst>
          </p:cNvPr>
          <p:cNvSpPr>
            <a:spLocks noGrp="1"/>
          </p:cNvSpPr>
          <p:nvPr>
            <p:ph idx="1"/>
          </p:nvPr>
        </p:nvSpPr>
        <p:spPr/>
        <p:txBody>
          <a:bodyPr/>
          <a:lstStyle/>
          <a:p>
            <a:r>
              <a:rPr lang="en-US" dirty="0"/>
              <a:t>But people in every walk of life have long been using </a:t>
            </a:r>
            <a:r>
              <a:rPr lang="en-US" dirty="0" smtClean="0"/>
              <a:t>interpretable models </a:t>
            </a:r>
            <a:r>
              <a:rPr lang="en-US" dirty="0"/>
              <a:t>for differentiating between classes of objects and phenomena: </a:t>
            </a:r>
            <a:endParaRPr lang="en-US"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7148" y="2248930"/>
            <a:ext cx="5134033" cy="3978876"/>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10</a:t>
            </a:fld>
            <a:endParaRPr lang="en-US"/>
          </a:p>
        </p:txBody>
      </p:sp>
    </p:spTree>
    <p:extLst>
      <p:ext uri="{BB962C8B-B14F-4D97-AF65-F5344CB8AC3E}">
        <p14:creationId xmlns:p14="http://schemas.microsoft.com/office/powerpoint/2010/main" val="375567149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1FB84FE-2063-9A46-B2FB-C2B02A2904DB}"/>
              </a:ext>
            </a:extLst>
          </p:cNvPr>
          <p:cNvSpPr>
            <a:spLocks noGrp="1"/>
          </p:cNvSpPr>
          <p:nvPr>
            <p:ph type="title"/>
          </p:nvPr>
        </p:nvSpPr>
        <p:spPr/>
        <p:txBody>
          <a:bodyPr/>
          <a:lstStyle/>
          <a:p>
            <a:r>
              <a:rPr lang="en-US" dirty="0"/>
              <a:t>Interpretable Models</a:t>
            </a:r>
          </a:p>
        </p:txBody>
      </p:sp>
      <p:sp>
        <p:nvSpPr>
          <p:cNvPr id="3" name="Content Placeholder 2">
            <a:extLst>
              <a:ext uri="{FF2B5EF4-FFF2-40B4-BE49-F238E27FC236}">
                <a16:creationId xmlns:a16="http://schemas.microsoft.com/office/drawing/2014/main" xmlns="" id="{C4E4AF0A-C6E7-4F4B-826D-1DBAB18CD16E}"/>
              </a:ext>
            </a:extLst>
          </p:cNvPr>
          <p:cNvSpPr>
            <a:spLocks noGrp="1"/>
          </p:cNvSpPr>
          <p:nvPr>
            <p:ph idx="1"/>
          </p:nvPr>
        </p:nvSpPr>
        <p:spPr/>
        <p:txBody>
          <a:bodyPr/>
          <a:lstStyle/>
          <a:p>
            <a:r>
              <a:rPr lang="en-US" dirty="0"/>
              <a:t>But people in every walk of life have long been using </a:t>
            </a:r>
            <a:r>
              <a:rPr lang="en-US" dirty="0" smtClean="0"/>
              <a:t>interpretable models </a:t>
            </a:r>
            <a:r>
              <a:rPr lang="en-US" dirty="0"/>
              <a:t>for differentiating between classes of objects and phenomena: </a:t>
            </a: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6030" y="1895087"/>
            <a:ext cx="7101778" cy="4542838"/>
          </a:xfrm>
          <a:prstGeom prst="rect">
            <a:avLst/>
          </a:prstGeom>
        </p:spPr>
      </p:pic>
    </p:spTree>
    <p:extLst>
      <p:ext uri="{BB962C8B-B14F-4D97-AF65-F5344CB8AC3E}">
        <p14:creationId xmlns:p14="http://schemas.microsoft.com/office/powerpoint/2010/main" val="5937707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a:t>
            </a:r>
            <a:r>
              <a:rPr lang="en-US" dirty="0" smtClean="0"/>
              <a:t>Trees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It turns out that the simple flow charts in our examples can be formulated as mathematical models for classification and these models have the properties we desire; they are: </a:t>
            </a:r>
            <a:endParaRPr lang="en-US" dirty="0" smtClean="0"/>
          </a:p>
          <a:p>
            <a:pPr>
              <a:spcAft>
                <a:spcPts val="1200"/>
              </a:spcAft>
            </a:pPr>
            <a:endParaRPr lang="en-US" dirty="0">
              <a:effectLst/>
            </a:endParaRPr>
          </a:p>
          <a:p>
            <a:pPr marL="457200" indent="-457200">
              <a:spcAft>
                <a:spcPts val="1200"/>
              </a:spcAft>
              <a:buFont typeface="+mj-lt"/>
              <a:buAutoNum type="arabicPeriod"/>
            </a:pPr>
            <a:r>
              <a:rPr lang="en-US" dirty="0"/>
              <a:t>interpretable by humans </a:t>
            </a:r>
          </a:p>
          <a:p>
            <a:pPr marL="457200" indent="-457200">
              <a:spcAft>
                <a:spcPts val="1200"/>
              </a:spcAft>
              <a:buFont typeface="+mj-lt"/>
              <a:buAutoNum type="arabicPeriod"/>
            </a:pPr>
            <a:r>
              <a:rPr lang="en-US" dirty="0"/>
              <a:t>have sufficiently complex decision boundaries </a:t>
            </a:r>
          </a:p>
          <a:p>
            <a:pPr marL="457200" indent="-457200">
              <a:spcAft>
                <a:spcPts val="1200"/>
              </a:spcAft>
              <a:buFont typeface="+mj-lt"/>
              <a:buAutoNum type="arabicPeriod"/>
            </a:pPr>
            <a:r>
              <a:rPr lang="en-US" dirty="0"/>
              <a:t>the decision boundaries are locally linear, each component of the decision boundary is simple to describe mathematically. </a:t>
            </a:r>
          </a:p>
          <a:p>
            <a:pPr>
              <a:spcAft>
                <a:spcPts val="12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12</a:t>
            </a:fld>
            <a:endParaRPr lang="en-US"/>
          </a:p>
        </p:txBody>
      </p:sp>
    </p:spTree>
    <p:extLst>
      <p:ext uri="{BB962C8B-B14F-4D97-AF65-F5344CB8AC3E}">
        <p14:creationId xmlns:p14="http://schemas.microsoft.com/office/powerpoint/2010/main" val="1118838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13</a:t>
            </a:fld>
            <a:endParaRPr lang="en-US"/>
          </a:p>
        </p:txBody>
      </p:sp>
    </p:spTree>
    <p:extLst>
      <p:ext uri="{BB962C8B-B14F-4D97-AF65-F5344CB8AC3E}">
        <p14:creationId xmlns:p14="http://schemas.microsoft.com/office/powerpoint/2010/main" val="54925173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p>
        </p:txBody>
      </p:sp>
      <p:sp>
        <p:nvSpPr>
          <p:cNvPr id="3" name="Content Placeholder 2"/>
          <p:cNvSpPr>
            <a:spLocks noGrp="1"/>
          </p:cNvSpPr>
          <p:nvPr>
            <p:ph idx="1"/>
          </p:nvPr>
        </p:nvSpPr>
        <p:spPr/>
        <p:txBody>
          <a:bodyPr/>
          <a:lstStyle/>
          <a:p>
            <a:pPr>
              <a:spcAft>
                <a:spcPts val="1800"/>
              </a:spcAft>
            </a:pPr>
            <a:r>
              <a:rPr lang="en-US" dirty="0"/>
              <a:t>Flow charts whose graph is a tree (connected and no cycles) represents a model called a </a:t>
            </a:r>
            <a:r>
              <a:rPr lang="en-US" b="1" i="1" dirty="0"/>
              <a:t>decision tree</a:t>
            </a:r>
            <a:r>
              <a:rPr lang="en-US" dirty="0"/>
              <a:t>. </a:t>
            </a:r>
            <a:endParaRPr lang="en-US" dirty="0"/>
          </a:p>
          <a:p>
            <a:pPr>
              <a:spcAft>
                <a:spcPts val="1800"/>
              </a:spcAft>
            </a:pPr>
            <a:r>
              <a:rPr lang="en-US" dirty="0"/>
              <a:t>Formally, a </a:t>
            </a:r>
            <a:r>
              <a:rPr lang="en-US" b="1" i="1" dirty="0"/>
              <a:t>decision tree model </a:t>
            </a:r>
            <a:r>
              <a:rPr lang="en-US" dirty="0"/>
              <a:t>is one in which the final outcome of the model is based on a series of comparisons of the values of predictors against threshold values. </a:t>
            </a:r>
            <a:endParaRPr lang="en-US" dirty="0"/>
          </a:p>
          <a:p>
            <a:pPr>
              <a:spcAft>
                <a:spcPts val="1800"/>
              </a:spcAft>
            </a:pPr>
            <a:r>
              <a:rPr lang="en-US" dirty="0"/>
              <a:t>In a graphical representation (flow chart), </a:t>
            </a:r>
            <a:endParaRPr lang="en-US" dirty="0"/>
          </a:p>
          <a:p>
            <a:pPr marL="1085820" lvl="1" indent="-342900">
              <a:spcAft>
                <a:spcPts val="1800"/>
              </a:spcAft>
              <a:buFont typeface="Arial" charset="0"/>
              <a:buChar char="•"/>
            </a:pPr>
            <a:r>
              <a:rPr lang="en-US" sz="2400" dirty="0" smtClean="0"/>
              <a:t>the </a:t>
            </a:r>
            <a:r>
              <a:rPr lang="en-US" sz="2400" dirty="0"/>
              <a:t>internal nodes of the tree represent attribute testing </a:t>
            </a:r>
            <a:endParaRPr lang="en-US" sz="2400" dirty="0"/>
          </a:p>
          <a:p>
            <a:pPr marL="1085820" lvl="1" indent="-342900">
              <a:spcAft>
                <a:spcPts val="1800"/>
              </a:spcAft>
              <a:buFont typeface="Arial" charset="0"/>
              <a:buChar char="•"/>
            </a:pPr>
            <a:r>
              <a:rPr lang="en-US" sz="2400" dirty="0" smtClean="0"/>
              <a:t>branching </a:t>
            </a:r>
            <a:r>
              <a:rPr lang="en-US" sz="2400" dirty="0"/>
              <a:t>in the next level is determined by attribute value </a:t>
            </a:r>
            <a:endParaRPr lang="en-US" sz="2400" dirty="0"/>
          </a:p>
          <a:p>
            <a:pPr marL="1085820" lvl="1" indent="-342900">
              <a:spcAft>
                <a:spcPts val="1800"/>
              </a:spcAft>
              <a:buFont typeface="Arial" charset="0"/>
              <a:buChar char="•"/>
            </a:pPr>
            <a:r>
              <a:rPr lang="en-US" sz="2400" dirty="0" smtClean="0"/>
              <a:t>leaf </a:t>
            </a:r>
            <a:r>
              <a:rPr lang="en-US" sz="2400" dirty="0"/>
              <a:t>nodes represent class assignments </a:t>
            </a:r>
            <a:endParaRPr lang="en-US" sz="2400"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14</a:t>
            </a:fld>
            <a:endParaRPr lang="en-US"/>
          </a:p>
        </p:txBody>
      </p:sp>
    </p:spTree>
    <p:extLst>
      <p:ext uri="{BB962C8B-B14F-4D97-AF65-F5344CB8AC3E}">
        <p14:creationId xmlns:p14="http://schemas.microsoft.com/office/powerpoint/2010/main" val="386306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Charts </a:t>
            </a:r>
            <a:endParaRPr lang="en-US" dirty="0">
              <a:effectLst/>
            </a:endParaRPr>
          </a:p>
        </p:txBody>
      </p:sp>
      <p:sp>
        <p:nvSpPr>
          <p:cNvPr id="3" name="Content Placeholder 2"/>
          <p:cNvSpPr>
            <a:spLocks noGrp="1"/>
          </p:cNvSpPr>
          <p:nvPr>
            <p:ph idx="1"/>
          </p:nvPr>
        </p:nvSpPr>
        <p:spPr>
          <a:xfrm>
            <a:off x="833415" y="1177758"/>
            <a:ext cx="4876009" cy="4977715"/>
          </a:xfrm>
        </p:spPr>
        <p:txBody>
          <a:bodyPr/>
          <a:lstStyle/>
          <a:p>
            <a:r>
              <a:rPr lang="en-US" dirty="0"/>
              <a:t>Flow charts whose graph is a tree (connected and no cycles) represents a model called a </a:t>
            </a:r>
            <a:r>
              <a:rPr lang="en-US" b="1" i="1" dirty="0"/>
              <a:t>decision tree</a:t>
            </a:r>
            <a:r>
              <a:rPr lang="en-US" dirty="0"/>
              <a:t>. </a:t>
            </a:r>
            <a:endParaRPr lang="en-US" dirty="0"/>
          </a:p>
          <a:p>
            <a:r>
              <a:rPr lang="en-US" dirty="0"/>
              <a:t>Formally, a </a:t>
            </a:r>
            <a:r>
              <a:rPr lang="en-US" b="1" i="1" dirty="0"/>
              <a:t>decision tree model </a:t>
            </a:r>
            <a:r>
              <a:rPr lang="en-US" dirty="0"/>
              <a:t>is one in which the final outcome of the model is based on a series of comparisons of the values of predictors against threshold values. </a:t>
            </a:r>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6919" y="1956497"/>
            <a:ext cx="5089954" cy="3273909"/>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15</a:t>
            </a:fld>
            <a:endParaRPr lang="en-US"/>
          </a:p>
        </p:txBody>
      </p:sp>
    </p:spTree>
    <p:extLst>
      <p:ext uri="{BB962C8B-B14F-4D97-AF65-F5344CB8AC3E}">
        <p14:creationId xmlns:p14="http://schemas.microsoft.com/office/powerpoint/2010/main" val="188062783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Every flow chart tree corresponds to a partition of the feature space by axis aligned lines or (hyper) planes. Conversely, every such partition can be written as a flow chart tree. </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
        <p:nvSpPr>
          <p:cNvPr id="6" name="Slide Number Placeholder 5"/>
          <p:cNvSpPr>
            <a:spLocks noGrp="1"/>
          </p:cNvSpPr>
          <p:nvPr>
            <p:ph type="sldNum" sz="quarter" idx="12"/>
          </p:nvPr>
        </p:nvSpPr>
        <p:spPr/>
        <p:txBody>
          <a:bodyPr/>
          <a:lstStyle/>
          <a:p>
            <a:fld id="{47445CB2-BF6F-6E49-AC61-7BDDE2E02F5B}" type="slidenum">
              <a:rPr lang="en-US" smtClean="0"/>
              <a:t>16</a:t>
            </a:fld>
            <a:endParaRPr lang="en-US"/>
          </a:p>
        </p:txBody>
      </p:sp>
    </p:spTree>
    <p:extLst>
      <p:ext uri="{BB962C8B-B14F-4D97-AF65-F5344CB8AC3E}">
        <p14:creationId xmlns:p14="http://schemas.microsoft.com/office/powerpoint/2010/main" val="10476726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Geometry of Flow </a:t>
            </a:r>
            <a:r>
              <a:rPr lang="en-US" dirty="0" smtClean="0"/>
              <a:t>Charts</a:t>
            </a:r>
            <a:endParaRPr lang="en-US" dirty="0"/>
          </a:p>
        </p:txBody>
      </p:sp>
      <p:sp>
        <p:nvSpPr>
          <p:cNvPr id="3" name="Content Placeholder 2"/>
          <p:cNvSpPr>
            <a:spLocks noGrp="1"/>
          </p:cNvSpPr>
          <p:nvPr>
            <p:ph idx="1"/>
          </p:nvPr>
        </p:nvSpPr>
        <p:spPr/>
        <p:txBody>
          <a:bodyPr/>
          <a:lstStyle/>
          <a:p>
            <a:r>
              <a:rPr lang="en-US" dirty="0"/>
              <a:t>Each comparison and branching represents splitting a region in the feature space. Typically, at each iteration, we split once along one dimension (one predictor). </a:t>
            </a:r>
            <a:endParaRPr lang="en-US" dirty="0">
              <a:effectLst/>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3259" y="2619994"/>
            <a:ext cx="8225481" cy="3864363"/>
          </a:xfrm>
          <a:prstGeom prst="rect">
            <a:avLst/>
          </a:prstGeom>
        </p:spPr>
      </p:pic>
      <p:sp>
        <p:nvSpPr>
          <p:cNvPr id="4" name="Slide Number Placeholder 3"/>
          <p:cNvSpPr>
            <a:spLocks noGrp="1"/>
          </p:cNvSpPr>
          <p:nvPr>
            <p:ph type="sldNum" sz="quarter" idx="12"/>
          </p:nvPr>
        </p:nvSpPr>
        <p:spPr/>
        <p:txBody>
          <a:bodyPr/>
          <a:lstStyle/>
          <a:p>
            <a:fld id="{47445CB2-BF6F-6E49-AC61-7BDDE2E02F5B}" type="slidenum">
              <a:rPr lang="en-US" smtClean="0"/>
              <a:t>17</a:t>
            </a:fld>
            <a:endParaRPr lang="en-US"/>
          </a:p>
        </p:txBody>
      </p:sp>
    </p:spTree>
    <p:extLst>
      <p:ext uri="{BB962C8B-B14F-4D97-AF65-F5344CB8AC3E}">
        <p14:creationId xmlns:p14="http://schemas.microsoft.com/office/powerpoint/2010/main" val="15126027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r>
              <a:rPr lang="en-US" dirty="0"/>
              <a:t>Given a training set, learning a decision tree model for binary classification means to produce an ‘optimal’ partition of the feature space with axis aligned linear boundaries, wherein each region is given a class label based on the largest class of the training points in that region.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18</a:t>
            </a:fld>
            <a:endParaRPr lang="en-US"/>
          </a:p>
        </p:txBody>
      </p:sp>
    </p:spTree>
    <p:extLst>
      <p:ext uri="{BB962C8B-B14F-4D97-AF65-F5344CB8AC3E}">
        <p14:creationId xmlns:p14="http://schemas.microsoft.com/office/powerpoint/2010/main" val="4033926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the Model</a:t>
            </a:r>
            <a:endParaRPr lang="en-US" dirty="0"/>
          </a:p>
        </p:txBody>
      </p:sp>
      <p:sp>
        <p:nvSpPr>
          <p:cNvPr id="3" name="Content Placeholder 2"/>
          <p:cNvSpPr>
            <a:spLocks noGrp="1"/>
          </p:cNvSpPr>
          <p:nvPr>
            <p:ph idx="1"/>
          </p:nvPr>
        </p:nvSpPr>
        <p:spPr/>
        <p:txBody>
          <a:bodyPr/>
          <a:lstStyle/>
          <a:p>
            <a:pPr>
              <a:spcAft>
                <a:spcPts val="1800"/>
              </a:spcAft>
            </a:pPr>
            <a:r>
              <a:rPr lang="en-US" dirty="0"/>
              <a:t>Learning the smallest ‘optimal’ decision tree for any given set of data is NP complete for numerous simple definitions of ‘optimal’. Instead, we will seek a reasonably model using a greedy algorithm. </a:t>
            </a:r>
            <a:endParaRPr lang="en-US" dirty="0"/>
          </a:p>
          <a:p>
            <a:pPr marL="457200" indent="-457200">
              <a:spcAft>
                <a:spcPts val="1800"/>
              </a:spcAft>
              <a:buSzPct val="87000"/>
              <a:buFont typeface="+mj-lt"/>
              <a:buAutoNum type="arabicPeriod"/>
            </a:pPr>
            <a:r>
              <a:rPr lang="en-US" dirty="0"/>
              <a:t>Start with an empty decision tree (undivided feature space) </a:t>
            </a:r>
          </a:p>
          <a:p>
            <a:pPr marL="457200" indent="-457200">
              <a:spcAft>
                <a:spcPts val="1800"/>
              </a:spcAft>
              <a:buSzPct val="87000"/>
              <a:buFont typeface="+mj-lt"/>
              <a:buAutoNum type="arabicPeriod"/>
            </a:pPr>
            <a:r>
              <a:rPr lang="en-US" dirty="0"/>
              <a:t>Choose the ‘optimal’ predictor on which to split and choose the ‘optimal’ threshold value for splitting. </a:t>
            </a:r>
          </a:p>
          <a:p>
            <a:pPr marL="457200" indent="-457200">
              <a:spcAft>
                <a:spcPts val="1800"/>
              </a:spcAft>
              <a:buSzPct val="87000"/>
              <a:buFont typeface="+mj-lt"/>
              <a:buAutoNum type="arabicPeriod"/>
            </a:pPr>
            <a:r>
              <a:rPr lang="en-US" dirty="0" err="1"/>
              <a:t>Recurse</a:t>
            </a:r>
            <a:r>
              <a:rPr lang="en-US" dirty="0"/>
              <a:t> on on each new node until </a:t>
            </a:r>
            <a:r>
              <a:rPr lang="en-US" b="1" i="1" dirty="0"/>
              <a:t>stopping condition </a:t>
            </a:r>
            <a:r>
              <a:rPr lang="en-US" dirty="0"/>
              <a:t>is met </a:t>
            </a:r>
            <a:endParaRPr lang="en-US" dirty="0"/>
          </a:p>
          <a:p>
            <a:pPr>
              <a:spcAft>
                <a:spcPts val="1800"/>
              </a:spcAft>
            </a:pPr>
            <a:r>
              <a:rPr lang="en-US" dirty="0" smtClean="0"/>
              <a:t>Now</a:t>
            </a:r>
            <a:r>
              <a:rPr lang="en-US" dirty="0"/>
              <a:t>, we need only define our splitting criterion and stopping condition. </a:t>
            </a:r>
            <a:endParaRPr lang="en-US" dirty="0"/>
          </a:p>
          <a:p>
            <a:pPr marL="457200" indent="-457200">
              <a:spcAft>
                <a:spcPts val="1800"/>
              </a:spcAft>
              <a:buFont typeface="+mj-lt"/>
              <a:buAutoNum type="arabicPeriod"/>
            </a:pPr>
            <a:endParaRPr lang="en-US" dirty="0"/>
          </a:p>
          <a:p>
            <a:pPr marL="457200" indent="-457200">
              <a:spcAft>
                <a:spcPts val="1800"/>
              </a:spcAft>
              <a:buFont typeface="+mj-lt"/>
              <a:buAutoNum type="arabicPeriod"/>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19</a:t>
            </a:fld>
            <a:endParaRPr lang="en-US"/>
          </a:p>
        </p:txBody>
      </p:sp>
    </p:spTree>
    <p:extLst>
      <p:ext uri="{BB962C8B-B14F-4D97-AF65-F5344CB8AC3E}">
        <p14:creationId xmlns:p14="http://schemas.microsoft.com/office/powerpoint/2010/main" val="88839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FF2327-FAB5-1F47-962B-825946F7A8C1}"/>
              </a:ext>
            </a:extLst>
          </p:cNvPr>
          <p:cNvSpPr>
            <a:spLocks noGrp="1"/>
          </p:cNvSpPr>
          <p:nvPr>
            <p:ph type="title"/>
          </p:nvPr>
        </p:nvSpPr>
        <p:spPr/>
        <p:txBody>
          <a:bodyPr/>
          <a:lstStyle/>
          <a:p>
            <a:r>
              <a:rPr lang="en-US" dirty="0"/>
              <a:t>Outline	</a:t>
            </a:r>
          </a:p>
        </p:txBody>
      </p:sp>
      <p:sp>
        <p:nvSpPr>
          <p:cNvPr id="3" name="Content Placeholder 2">
            <a:extLst>
              <a:ext uri="{FF2B5EF4-FFF2-40B4-BE49-F238E27FC236}">
                <a16:creationId xmlns:a16="http://schemas.microsoft.com/office/drawing/2014/main" xmlns="" id="{905094A1-B7BF-F041-AEF2-0A78788EC3C7}"/>
              </a:ext>
            </a:extLst>
          </p:cNvPr>
          <p:cNvSpPr>
            <a:spLocks noGrp="1"/>
          </p:cNvSpPr>
          <p:nvPr>
            <p:ph idx="1"/>
          </p:nvPr>
        </p:nvSpPr>
        <p:spPr/>
        <p:txBody>
          <a:bodyPr/>
          <a:lstStyle/>
          <a:p>
            <a:pPr marL="457200" indent="-457200">
              <a:spcAft>
                <a:spcPts val="1800"/>
              </a:spcAft>
              <a:buFont typeface="Arial" charset="0"/>
              <a:buChar char="•"/>
            </a:pPr>
            <a:r>
              <a:rPr lang="en-US" dirty="0" smtClean="0"/>
              <a:t>Motivation </a:t>
            </a:r>
          </a:p>
          <a:p>
            <a:pPr marL="457200" indent="-457200">
              <a:spcAft>
                <a:spcPts val="1800"/>
              </a:spcAft>
              <a:buFont typeface="Arial" charset="0"/>
              <a:buChar char="•"/>
            </a:pPr>
            <a:r>
              <a:rPr lang="en-US" dirty="0" smtClean="0"/>
              <a:t>Decision Trees</a:t>
            </a:r>
          </a:p>
          <a:p>
            <a:pPr marL="457200" indent="-457200">
              <a:spcAft>
                <a:spcPts val="1800"/>
              </a:spcAft>
              <a:buFont typeface="Arial" charset="0"/>
              <a:buChar char="•"/>
            </a:pPr>
            <a:r>
              <a:rPr lang="en-US" dirty="0" smtClean="0"/>
              <a:t>Splitting criteria</a:t>
            </a:r>
          </a:p>
          <a:p>
            <a:pPr marL="457200" indent="-457200">
              <a:spcAft>
                <a:spcPts val="1800"/>
              </a:spcAft>
              <a:buFont typeface="Arial" charset="0"/>
              <a:buChar char="•"/>
            </a:pPr>
            <a:r>
              <a:rPr lang="en-US" dirty="0" smtClean="0"/>
              <a:t>Stopping Conditions &amp; Pruning</a:t>
            </a:r>
          </a:p>
          <a:p>
            <a:pPr marL="457200" indent="-457200">
              <a:spcAft>
                <a:spcPts val="1800"/>
              </a:spcAft>
              <a:buFont typeface="Arial" charset="0"/>
              <a:buChar char="•"/>
            </a:pPr>
            <a:r>
              <a:rPr lang="en-US" dirty="0"/>
              <a:t>Decision Trees for Regression </a:t>
            </a:r>
            <a:r>
              <a:rPr lang="en-US" dirty="0" smtClean="0"/>
              <a:t>Bagging</a:t>
            </a:r>
            <a:endParaRPr lang="en-US" dirty="0"/>
          </a:p>
          <a:p>
            <a:pPr marL="457200" indent="-457200">
              <a:spcAft>
                <a:spcPts val="1800"/>
              </a:spcAft>
              <a:buFont typeface="Arial" charset="0"/>
              <a:buChar char="•"/>
            </a:pPr>
            <a:r>
              <a:rPr lang="en-US" dirty="0" smtClean="0"/>
              <a:t>Random </a:t>
            </a:r>
            <a:r>
              <a:rPr lang="en-US" dirty="0"/>
              <a:t>Forests </a:t>
            </a:r>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a:t>
            </a:fld>
            <a:endParaRPr lang="en-US"/>
          </a:p>
        </p:txBody>
      </p:sp>
    </p:spTree>
    <p:extLst>
      <p:ext uri="{BB962C8B-B14F-4D97-AF65-F5344CB8AC3E}">
        <p14:creationId xmlns:p14="http://schemas.microsoft.com/office/powerpoint/2010/main" val="18836432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2400"/>
              </a:spcAft>
            </a:pPr>
            <a:r>
              <a:rPr lang="en-US" dirty="0"/>
              <a:t>Note that the compare and branch method by which we defined regression tree works well for numerical features. </a:t>
            </a:r>
            <a:endParaRPr lang="en-US" dirty="0"/>
          </a:p>
          <a:p>
            <a:pPr>
              <a:spcAft>
                <a:spcPts val="2400"/>
              </a:spcAft>
            </a:pPr>
            <a:r>
              <a:rPr lang="en-US" dirty="0"/>
              <a:t>However, if a feature is categorical (with more than two possible values), comparisons like </a:t>
            </a:r>
            <a:r>
              <a:rPr lang="en-US" i="1" dirty="0">
                <a:latin typeface="Courier" charset="0"/>
                <a:ea typeface="Courier" charset="0"/>
                <a:cs typeface="Courier" charset="0"/>
              </a:rPr>
              <a:t>feature &lt; threshold</a:t>
            </a:r>
            <a:r>
              <a:rPr lang="en-US" i="1" dirty="0"/>
              <a:t> </a:t>
            </a:r>
            <a:r>
              <a:rPr lang="en-US" dirty="0"/>
              <a:t>does not make sense. </a:t>
            </a:r>
            <a:endParaRPr lang="en-US" dirty="0"/>
          </a:p>
          <a:p>
            <a:pPr>
              <a:spcAft>
                <a:spcPts val="2400"/>
              </a:spcAft>
            </a:pPr>
            <a:r>
              <a:rPr lang="en-US" dirty="0"/>
              <a:t>A simple solution is to encode the values of a categorical feature using numbers and treat this feature like a numerical variable. </a:t>
            </a:r>
            <a:endParaRPr lang="en-US" dirty="0"/>
          </a:p>
          <a:p>
            <a:pPr>
              <a:spcAft>
                <a:spcPts val="2400"/>
              </a:spcAft>
            </a:pPr>
            <a:r>
              <a:rPr lang="en-US" dirty="0"/>
              <a:t>This is indeed what some computational libraries (e.g. </a:t>
            </a:r>
            <a:r>
              <a:rPr lang="en-US" dirty="0" err="1">
                <a:latin typeface="Courier" charset="0"/>
                <a:ea typeface="Courier" charset="0"/>
                <a:cs typeface="Courier" charset="0"/>
              </a:rPr>
              <a:t>sklearn</a:t>
            </a:r>
            <a:r>
              <a:rPr lang="en-US" dirty="0"/>
              <a:t>) do, however, this method has drawbacks.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20</a:t>
            </a:fld>
            <a:endParaRPr lang="en-US"/>
          </a:p>
        </p:txBody>
      </p:sp>
    </p:spTree>
    <p:extLst>
      <p:ext uri="{BB962C8B-B14F-4D97-AF65-F5344CB8AC3E}">
        <p14:creationId xmlns:p14="http://schemas.microsoft.com/office/powerpoint/2010/main" val="11670576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21</a:t>
            </a:fld>
            <a:endParaRPr lang="en-US"/>
          </a:p>
        </p:txBody>
      </p:sp>
      <p:grpSp>
        <p:nvGrpSpPr>
          <p:cNvPr id="9" name="Group 8"/>
          <p:cNvGrpSpPr/>
          <p:nvPr/>
        </p:nvGrpSpPr>
        <p:grpSpPr>
          <a:xfrm>
            <a:off x="925551" y="1048216"/>
            <a:ext cx="10234872" cy="5263376"/>
            <a:chOff x="925551" y="1137424"/>
            <a:chExt cx="10234872" cy="5263376"/>
          </a:xfrm>
        </p:grpSpPr>
        <p:sp>
          <p:nvSpPr>
            <p:cNvPr id="6" name="TextBox 5"/>
            <p:cNvSpPr txBox="1"/>
            <p:nvPr/>
          </p:nvSpPr>
          <p:spPr>
            <a:xfrm>
              <a:off x="925551" y="1137424"/>
              <a:ext cx="10234872" cy="461665"/>
            </a:xfrm>
            <a:prstGeom prst="rect">
              <a:avLst/>
            </a:prstGeom>
            <a:solidFill>
              <a:schemeClr val="tx1">
                <a:lumMod val="75000"/>
                <a:lumOff val="2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sz="2400" dirty="0">
                <a:solidFill>
                  <a:schemeClr val="bg1">
                    <a:lumMod val="95000"/>
                  </a:schemeClr>
                </a:solidFill>
                <a:latin typeface="Karla" charset="0"/>
                <a:ea typeface="Karla" charset="0"/>
                <a:cs typeface="Karla" charset="0"/>
              </a:endParaRPr>
            </a:p>
          </p:txBody>
        </p:sp>
        <p:sp>
          <p:nvSpPr>
            <p:cNvPr id="7" name="Content Placeholder 2"/>
            <p:cNvSpPr txBox="1">
              <a:spLocks/>
            </p:cNvSpPr>
            <p:nvPr/>
          </p:nvSpPr>
          <p:spPr>
            <a:xfrm>
              <a:off x="932496" y="1581160"/>
              <a:ext cx="10227927" cy="4819640"/>
            </a:xfrm>
            <a:prstGeom prst="rect">
              <a:avLst/>
            </a:prstGeom>
            <a:solidFill>
              <a:schemeClr val="bg1">
                <a:lumMod val="85000"/>
              </a:schemeClr>
            </a:solidFill>
            <a:ln>
              <a:noFill/>
            </a:ln>
          </p:spPr>
          <p:txBody>
            <a:bodyPr/>
            <a:lstStyle>
              <a:lvl1pPr marL="0" indent="0" algn="l" defTabSz="457182" rtl="0" eaLnBrk="1" latinLnBrk="0" hangingPunct="1">
                <a:spcBef>
                  <a:spcPct val="20000"/>
                </a:spcBef>
                <a:buFont typeface="Arial"/>
                <a:buNone/>
                <a:defRPr sz="24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0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18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6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6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Aft>
                  <a:spcPts val="1200"/>
                </a:spcAft>
              </a:pPr>
              <a:r>
                <a:rPr lang="en-US" sz="2000" dirty="0" smtClean="0"/>
                <a:t>Supposed the feature we want to split on is </a:t>
              </a:r>
              <a:r>
                <a:rPr lang="en-US" sz="2000" b="1" dirty="0" smtClean="0"/>
                <a:t>color</a:t>
              </a:r>
              <a:r>
                <a:rPr lang="en-US" sz="2000" dirty="0" smtClean="0"/>
                <a:t>, and the values are: Red, Blue and Yellow. If we encode the categories numerically as:</a:t>
              </a:r>
            </a:p>
            <a:p>
              <a:pPr algn="ctr">
                <a:spcAft>
                  <a:spcPts val="1200"/>
                </a:spcAft>
              </a:pPr>
              <a:r>
                <a:rPr lang="en-US" sz="2000" dirty="0" smtClean="0"/>
                <a:t>Red = 0,  Blue = 1, Yellow = 2</a:t>
              </a:r>
            </a:p>
            <a:p>
              <a:pPr>
                <a:spcAft>
                  <a:spcPts val="1200"/>
                </a:spcAft>
              </a:pPr>
              <a:r>
                <a:rPr lang="en-US" sz="2000" dirty="0" smtClean="0"/>
                <a:t>Then the possible non-trivial splits on </a:t>
              </a:r>
              <a:r>
                <a:rPr lang="en-US" sz="2000" b="1" dirty="0" smtClean="0"/>
                <a:t>color</a:t>
              </a:r>
              <a:r>
                <a:rPr lang="en-US" sz="2000" dirty="0" smtClean="0"/>
                <a:t> are</a:t>
              </a:r>
            </a:p>
            <a:p>
              <a:pPr algn="ctr">
                <a:spcAft>
                  <a:spcPts val="1200"/>
                </a:spcAft>
              </a:pPr>
              <a:r>
                <a:rPr lang="en-US" sz="2000" dirty="0"/>
                <a:t>{</a:t>
              </a:r>
              <a:r>
                <a:rPr lang="en-US" sz="2000" dirty="0" smtClean="0"/>
                <a:t>Red}, { {Blue, Yellow}}                   {{Red, Blue},{Yellow}}</a:t>
              </a:r>
            </a:p>
            <a:p>
              <a:pPr>
                <a:spcAft>
                  <a:spcPts val="1200"/>
                </a:spcAft>
              </a:pPr>
              <a:r>
                <a:rPr lang="en-US" sz="2000" dirty="0" smtClean="0"/>
                <a:t>But if we encode the categories numerically as:</a:t>
              </a:r>
            </a:p>
            <a:p>
              <a:pPr algn="ctr">
                <a:spcAft>
                  <a:spcPts val="1200"/>
                </a:spcAft>
              </a:pPr>
              <a:r>
                <a:rPr lang="en-US" sz="2000" dirty="0" smtClean="0"/>
                <a:t>Red = 2, Blue = 0, Yellow = 1</a:t>
              </a:r>
            </a:p>
            <a:p>
              <a:pPr>
                <a:spcAft>
                  <a:spcPts val="1200"/>
                </a:spcAft>
              </a:pPr>
              <a:r>
                <a:rPr lang="en-US" sz="2000" dirty="0" smtClean="0"/>
                <a:t>The possible splits are</a:t>
              </a:r>
            </a:p>
            <a:p>
              <a:pPr algn="ctr">
                <a:spcAft>
                  <a:spcPts val="1200"/>
                </a:spcAft>
              </a:pPr>
              <a:r>
                <a:rPr lang="en-US" sz="2000" dirty="0" smtClean="0"/>
                <a:t>{{Blue}, {Yellow, Red}}                    {{Blue},{</a:t>
              </a:r>
              <a:r>
                <a:rPr lang="en-US" sz="2000" dirty="0" err="1" smtClean="0"/>
                <a:t>Yellow,Red</a:t>
              </a:r>
              <a:r>
                <a:rPr lang="en-US" sz="2000" dirty="0" smtClean="0"/>
                <a:t>}} </a:t>
              </a:r>
            </a:p>
            <a:p>
              <a:pPr>
                <a:spcAft>
                  <a:spcPts val="1200"/>
                </a:spcAft>
              </a:pPr>
              <a:r>
                <a:rPr lang="en-US" sz="2000" b="1" dirty="0" smtClean="0"/>
                <a:t>Depending on the encoding, the splits we can optimize over can be different!</a:t>
              </a:r>
              <a:endParaRPr lang="en-US" sz="2000" b="1" dirty="0"/>
            </a:p>
          </p:txBody>
        </p:sp>
      </p:grpSp>
    </p:spTree>
    <p:extLst>
      <p:ext uri="{BB962C8B-B14F-4D97-AF65-F5344CB8AC3E}">
        <p14:creationId xmlns:p14="http://schemas.microsoft.com/office/powerpoint/2010/main" val="5519852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Numerical vs Categorical </a:t>
            </a:r>
            <a:r>
              <a:rPr lang="en-US" dirty="0" smtClean="0"/>
              <a:t>Attributes</a:t>
            </a:r>
            <a:endParaRPr lang="en-US" dirty="0"/>
          </a:p>
        </p:txBody>
      </p:sp>
      <p:sp>
        <p:nvSpPr>
          <p:cNvPr id="3" name="Content Placeholder 2"/>
          <p:cNvSpPr>
            <a:spLocks noGrp="1"/>
          </p:cNvSpPr>
          <p:nvPr>
            <p:ph idx="1"/>
          </p:nvPr>
        </p:nvSpPr>
        <p:spPr/>
        <p:txBody>
          <a:bodyPr/>
          <a:lstStyle/>
          <a:p>
            <a:pPr>
              <a:spcAft>
                <a:spcPts val="1800"/>
              </a:spcAft>
            </a:pPr>
            <a:r>
              <a:rPr lang="en-US" dirty="0"/>
              <a:t>In practice, the effect of our choice of naive encoding of categorical variables are often negligible - models resulting from different choices of encoding will perform comparably. </a:t>
            </a:r>
            <a:endParaRPr lang="en-US" dirty="0"/>
          </a:p>
          <a:p>
            <a:pPr>
              <a:spcAft>
                <a:spcPts val="1800"/>
              </a:spcAft>
            </a:pPr>
            <a:r>
              <a:rPr lang="en-US" dirty="0"/>
              <a:t>In cases where you might worry about encoding, there is a more sophisticated way to numerically encode the values of categorical variables so that one can optimize over all possible partitions of the values of the variable. </a:t>
            </a:r>
            <a:endParaRPr lang="en-US" dirty="0"/>
          </a:p>
          <a:p>
            <a:pPr>
              <a:spcAft>
                <a:spcPts val="1800"/>
              </a:spcAft>
            </a:pPr>
            <a:r>
              <a:rPr lang="en-US" dirty="0"/>
              <a:t>This more principled encoding scheme is computationally more expensive but is implemented in a number of computational libraries (e.g. </a:t>
            </a:r>
            <a:r>
              <a:rPr lang="en-US" dirty="0">
                <a:latin typeface="Courier" charset="0"/>
                <a:ea typeface="Courier" charset="0"/>
                <a:cs typeface="Courier" charset="0"/>
              </a:rPr>
              <a:t>R’s </a:t>
            </a:r>
            <a:r>
              <a:rPr lang="en-US" dirty="0" err="1">
                <a:latin typeface="Courier" charset="0"/>
                <a:ea typeface="Courier" charset="0"/>
                <a:cs typeface="Courier" charset="0"/>
              </a:rPr>
              <a:t>randomForest</a:t>
            </a:r>
            <a:r>
              <a:rPr lang="en-US" dirty="0"/>
              <a:t>).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22</a:t>
            </a:fld>
            <a:endParaRPr lang="en-US"/>
          </a:p>
        </p:txBody>
      </p:sp>
    </p:spTree>
    <p:extLst>
      <p:ext uri="{BB962C8B-B14F-4D97-AF65-F5344CB8AC3E}">
        <p14:creationId xmlns:p14="http://schemas.microsoft.com/office/powerpoint/2010/main" val="1125468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Splitting </a:t>
            </a:r>
            <a:r>
              <a:rPr lang="en-US" dirty="0" smtClean="0"/>
              <a:t>Criteria</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23</a:t>
            </a:fld>
            <a:endParaRPr lang="en-US"/>
          </a:p>
        </p:txBody>
      </p:sp>
    </p:spTree>
    <p:extLst>
      <p:ext uri="{BB962C8B-B14F-4D97-AF65-F5344CB8AC3E}">
        <p14:creationId xmlns:p14="http://schemas.microsoft.com/office/powerpoint/2010/main" val="17893490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Optimality of Splitting </a:t>
            </a:r>
            <a:endParaRPr lang="en-US" dirty="0"/>
          </a:p>
        </p:txBody>
      </p:sp>
      <p:sp>
        <p:nvSpPr>
          <p:cNvPr id="3" name="Content Placeholder 2"/>
          <p:cNvSpPr>
            <a:spLocks noGrp="1"/>
          </p:cNvSpPr>
          <p:nvPr>
            <p:ph idx="1"/>
          </p:nvPr>
        </p:nvSpPr>
        <p:spPr/>
        <p:txBody>
          <a:bodyPr/>
          <a:lstStyle/>
          <a:p>
            <a:pPr>
              <a:spcAft>
                <a:spcPts val="1200"/>
              </a:spcAft>
            </a:pPr>
            <a:r>
              <a:rPr lang="en-US" dirty="0"/>
              <a:t>While there is no ‘correct’ way to define an optimal split, there are some common </a:t>
            </a:r>
            <a:r>
              <a:rPr lang="en-US" dirty="0" err="1"/>
              <a:t>sensical</a:t>
            </a:r>
            <a:r>
              <a:rPr lang="en-US" dirty="0"/>
              <a:t> guidelines for every splitting criterion: </a:t>
            </a:r>
            <a:endParaRPr lang="en-US" dirty="0"/>
          </a:p>
          <a:p>
            <a:pPr marL="342900" indent="-342900">
              <a:spcAft>
                <a:spcPts val="1200"/>
              </a:spcAft>
              <a:buFont typeface="Arial" charset="0"/>
              <a:buChar char="•"/>
            </a:pPr>
            <a:r>
              <a:rPr lang="en-US" dirty="0" smtClean="0"/>
              <a:t>the </a:t>
            </a:r>
            <a:r>
              <a:rPr lang="en-US" dirty="0"/>
              <a:t>regions in the feature space should grow progressively more pure with the number of splits. That is, we should see each region ‘specialize’ towards a single class. </a:t>
            </a:r>
            <a:endParaRPr lang="en-US" dirty="0"/>
          </a:p>
          <a:p>
            <a:pPr marL="342900" indent="-342900">
              <a:spcAft>
                <a:spcPts val="1200"/>
              </a:spcAft>
              <a:buFont typeface="Arial" charset="0"/>
              <a:buChar char="•"/>
            </a:pPr>
            <a:r>
              <a:rPr lang="en-US" dirty="0" smtClean="0"/>
              <a:t>the </a:t>
            </a:r>
            <a:r>
              <a:rPr lang="en-US" dirty="0"/>
              <a:t>fitness metric of a split should take a differentiable form (making optimization possible) </a:t>
            </a:r>
            <a:endParaRPr lang="en-US" dirty="0"/>
          </a:p>
          <a:p>
            <a:pPr marL="342900" indent="-342900">
              <a:spcAft>
                <a:spcPts val="1200"/>
              </a:spcAft>
              <a:buFont typeface="Arial" charset="0"/>
              <a:buChar char="•"/>
            </a:pPr>
            <a:r>
              <a:rPr lang="en-US" dirty="0" smtClean="0"/>
              <a:t>we </a:t>
            </a:r>
            <a:r>
              <a:rPr lang="en-US" dirty="0"/>
              <a:t>shouldn’t end up with empty regions - regions containing no training points. </a:t>
            </a:r>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24</a:t>
            </a:fld>
            <a:endParaRPr lang="en-US"/>
          </a:p>
        </p:txBody>
      </p:sp>
    </p:spTree>
    <p:extLst>
      <p:ext uri="{BB962C8B-B14F-4D97-AF65-F5344CB8AC3E}">
        <p14:creationId xmlns:p14="http://schemas.microsoft.com/office/powerpoint/2010/main" val="76593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and </a:t>
                </a:r>
                <a14:m>
                  <m:oMath xmlns:m="http://schemas.openxmlformats.org/officeDocument/2006/math">
                    <m:r>
                      <a:rPr lang="en-US" b="0" i="1" smtClean="0">
                        <a:latin typeface="Cambria Math" charset="0"/>
                      </a:rPr>
                      <m:t>𝐾</m:t>
                    </m:r>
                  </m:oMath>
                </a14:m>
                <a:r>
                  <a:rPr lang="en-US" dirty="0" smtClean="0"/>
                  <a:t> </a:t>
                </a:r>
                <a:r>
                  <a:rPr lang="en-US" dirty="0"/>
                  <a:t>classes. </a:t>
                </a:r>
                <a:endParaRPr lang="en-US" dirty="0"/>
              </a:p>
              <a:p>
                <a:pPr>
                  <a:spcAft>
                    <a:spcPts val="1800"/>
                  </a:spcAft>
                </a:pPr>
                <a:r>
                  <a:rPr lang="en-US" dirty="0"/>
                  <a:t>Suppose we select the </a:t>
                </a:r>
                <a14:m>
                  <m:oMath xmlns:m="http://schemas.openxmlformats.org/officeDocument/2006/math">
                    <m:r>
                      <a:rPr lang="en-US" b="0" i="1" smtClean="0">
                        <a:latin typeface="Cambria Math" charset="0"/>
                      </a:rPr>
                      <m:t>𝑗</m:t>
                    </m:r>
                  </m:oMath>
                </a14:m>
                <a:r>
                  <a:rPr lang="en-US" dirty="0" smtClean="0"/>
                  <a:t>-</a:t>
                </a:r>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b="0" i="1" smtClean="0">
                            <a:latin typeface="Cambria Math" charset="0"/>
                          </a:rPr>
                        </m:ctrlPr>
                      </m:sSubPr>
                      <m:e>
                        <m:r>
                          <a:rPr lang="en-US" b="0" i="1" smtClean="0">
                            <a:latin typeface="Cambria Math" charset="0"/>
                          </a:rPr>
                          <m:t>𝑡</m:t>
                        </m:r>
                      </m:e>
                      <m:sub>
                        <m:r>
                          <a:rPr lang="en-US" b="0" i="1" smtClean="0">
                            <a:latin typeface="Cambria Math" charset="0"/>
                          </a:rPr>
                          <m:t>𝑗</m:t>
                        </m:r>
                      </m:sub>
                    </m:sSub>
                    <m:r>
                      <a:rPr lang="en-US" b="0" i="1" smtClean="0">
                        <a:latin typeface="Cambria Math" charset="0"/>
                        <a:ea typeface="Cambria Math" charset="0"/>
                        <a:cs typeface="Cambria Math" charset="0"/>
                      </a:rPr>
                      <m:t>∈</m:t>
                    </m:r>
                    <m:r>
                      <a:rPr lang="en-US" b="0" i="1" smtClean="0">
                        <a:latin typeface="Cambria Math" charset="0"/>
                        <a:ea typeface="Cambria Math" charset="0"/>
                        <a:cs typeface="Cambria Math" charset="0"/>
                      </a:rPr>
                      <m:t>ℝ</m:t>
                    </m:r>
                    <m:r>
                      <a:rPr lang="en-US" i="1">
                        <a:latin typeface="Cambria Math" charset="0"/>
                      </a:rPr>
                      <m:t> </m:t>
                    </m:r>
                    <m:r>
                      <a:rPr lang="en-US" b="0" i="1" smtClean="0">
                        <a:latin typeface="Cambria Math" charset="0"/>
                      </a:rPr>
                      <m:t>.</m:t>
                    </m:r>
                  </m:oMath>
                </a14:m>
                <a:r>
                  <a:rPr lang="en-US" dirty="0" smtClean="0"/>
                  <a:t> </a:t>
                </a:r>
                <a:endParaRPr lang="en-US" dirty="0"/>
              </a:p>
              <a:p>
                <a:pPr>
                  <a:spcAft>
                    <a:spcPts val="1800"/>
                  </a:spcAft>
                </a:pPr>
                <a:r>
                  <a:rPr lang="en-US" dirty="0"/>
                  <a:t>We can assess the quality of this split by measuring the classification error made by each newly created region, </a:t>
                </a:r>
                <a14:m>
                  <m:oMath xmlns:m="http://schemas.openxmlformats.org/officeDocument/2006/math">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2</m:t>
                        </m:r>
                      </m:sub>
                    </m:sSub>
                    <m:r>
                      <a:rPr lang="en-US" b="0" i="1" smtClean="0">
                        <a:latin typeface="Cambria Math" charset="0"/>
                      </a:rPr>
                      <m:t>:</m:t>
                    </m:r>
                  </m:oMath>
                </a14:m>
                <a:endParaRPr lang="en-US" dirty="0"/>
              </a:p>
              <a:p>
                <a:pPr>
                  <a:spcAft>
                    <a:spcPts val="1800"/>
                  </a:spcAft>
                </a:pPr>
                <a:endParaRPr lang="en-US" dirty="0"/>
              </a:p>
              <a:p>
                <a:pPr>
                  <a:spcAft>
                    <a:spcPts val="1800"/>
                  </a:spcAft>
                </a:pPr>
                <a:r>
                  <a:rPr lang="en-US" dirty="0" smtClean="0"/>
                  <a:t>where </a:t>
                </a:r>
                <a14:m>
                  <m:oMath xmlns:m="http://schemas.openxmlformats.org/officeDocument/2006/math">
                    <m:r>
                      <a:rPr lang="en-US" b="0" i="1" smtClean="0">
                        <a:latin typeface="Cambria Math" charset="0"/>
                      </a:rPr>
                      <m:t>𝑝</m:t>
                    </m:r>
                    <m:r>
                      <a:rPr lang="en-US" b="0" i="1" smtClean="0">
                        <a:latin typeface="Cambria Math" charset="0"/>
                      </a:rPr>
                      <m:t>(</m:t>
                    </m:r>
                    <m:r>
                      <a:rPr lang="en-US" b="0" i="1" smtClean="0">
                        <a:latin typeface="Cambria Math" charset="0"/>
                      </a:rPr>
                      <m:t>𝑘</m:t>
                    </m:r>
                    <m:r>
                      <a:rPr lang="en-US" b="0" i="1" smtClean="0">
                        <a:latin typeface="Cambria Math" charset="0"/>
                      </a:rPr>
                      <m:t>|</m:t>
                    </m:r>
                    <m:sSub>
                      <m:sSubPr>
                        <m:ctrlPr>
                          <a:rPr lang="en-US" b="0" i="1" smtClean="0">
                            <a:latin typeface="Cambria Math" charset="0"/>
                          </a:rPr>
                        </m:ctrlPr>
                      </m:sSubPr>
                      <m:e>
                        <m:r>
                          <a:rPr lang="en-US" b="0" i="1" smtClean="0">
                            <a:latin typeface="Cambria Math" charset="0"/>
                          </a:rPr>
                          <m:t>𝑅</m:t>
                        </m:r>
                      </m:e>
                      <m:sub>
                        <m:r>
                          <a:rPr lang="en-US" b="0" i="1" smtClean="0">
                            <a:latin typeface="Cambria Math" charset="0"/>
                          </a:rPr>
                          <m:t>𝑖</m:t>
                        </m:r>
                      </m:sub>
                    </m:sSub>
                    <m:r>
                      <a:rPr lang="en-US" b="0" i="1" smtClean="0">
                        <a:latin typeface="Cambria Math" charset="0"/>
                      </a:rPr>
                      <m:t>)</m:t>
                    </m:r>
                    <m:r>
                      <a:rPr lang="en-US" i="1">
                        <a:latin typeface="Cambria Math" charset="0"/>
                      </a:rPr>
                      <m:t> </m:t>
                    </m:r>
                  </m:oMath>
                </a14:m>
                <a:r>
                  <a:rPr lang="en-US" dirty="0" smtClean="0"/>
                  <a:t> </a:t>
                </a:r>
                <a:r>
                  <a:rPr lang="en-US" dirty="0"/>
                  <a:t>is the proportion of training points </a:t>
                </a:r>
                <a:r>
                  <a:rPr lang="en-US" dirty="0" smtClean="0"/>
                  <a:t>in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smtClean="0"/>
                  <a:t> </a:t>
                </a:r>
                <a:r>
                  <a:rPr lang="en-US" dirty="0"/>
                  <a:t>that are labeled </a:t>
                </a:r>
                <a:r>
                  <a:rPr lang="en-US" dirty="0" smtClean="0"/>
                  <a:t>class </a:t>
                </a:r>
                <a14:m>
                  <m:oMath xmlns:m="http://schemas.openxmlformats.org/officeDocument/2006/math">
                    <m:r>
                      <a:rPr lang="en-US" b="0" i="1" smtClean="0">
                        <a:latin typeface="Cambria Math" charset="0"/>
                      </a:rPr>
                      <m:t>𝑘</m:t>
                    </m:r>
                    <m:r>
                      <a:rPr lang="en-US" b="0" i="1" smtClean="0">
                        <a:latin typeface="Cambria Math" charset="0"/>
                      </a:rPr>
                      <m:t>.</m:t>
                    </m:r>
                  </m:oMath>
                </a14:m>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1268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25</a:t>
            </a:fld>
            <a:endParaRPr lang="en-US"/>
          </a:p>
        </p:txBody>
      </p:sp>
      <p:pic>
        <p:nvPicPr>
          <p:cNvPr id="5" name="Picture 4"/>
          <p:cNvPicPr>
            <a:picLocks noChangeAspect="1"/>
          </p:cNvPicPr>
          <p:nvPr/>
        </p:nvPicPr>
        <p:blipFill>
          <a:blip r:embed="rId3"/>
          <a:stretch>
            <a:fillRect/>
          </a:stretch>
        </p:blipFill>
        <p:spPr>
          <a:xfrm>
            <a:off x="3933169" y="4010057"/>
            <a:ext cx="4127500" cy="444500"/>
          </a:xfrm>
          <a:prstGeom prst="rect">
            <a:avLst/>
          </a:prstGeom>
        </p:spPr>
      </p:pic>
    </p:spTree>
    <p:extLst>
      <p:ext uri="{BB962C8B-B14F-4D97-AF65-F5344CB8AC3E}">
        <p14:creationId xmlns:p14="http://schemas.microsoft.com/office/powerpoint/2010/main" val="15700715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a:t>
            </a:r>
            <a:r>
              <a:rPr lang="en-US" dirty="0" smtClean="0"/>
              <a:t>Error</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1021706" y="3506207"/>
                <a:ext cx="10327008" cy="2111143"/>
              </a:xfrm>
            </p:spPr>
            <p:txBody>
              <a:bodyPr/>
              <a:lstStyle/>
              <a:p>
                <a:pPr>
                  <a:spcAft>
                    <a:spcPts val="600"/>
                  </a:spcAft>
                </a:pPr>
                <a:r>
                  <a:rPr lang="en-US" dirty="0" smtClean="0"/>
                  <a:t>We can now try to find the predictor </a:t>
                </a:r>
                <a14:m>
                  <m:oMath xmlns:m="http://schemas.openxmlformats.org/officeDocument/2006/math">
                    <m:r>
                      <a:rPr lang="en-US" i="1">
                        <a:latin typeface="Cambria Math" charset="0"/>
                      </a:rPr>
                      <m:t>𝑗</m:t>
                    </m:r>
                    <m:r>
                      <a:rPr lang="en-US" i="1">
                        <a:latin typeface="Cambria Math" charset="0"/>
                      </a:rPr>
                      <m:t> </m:t>
                    </m:r>
                  </m:oMath>
                </a14:m>
                <a:r>
                  <a:rPr lang="en-US" dirty="0" smtClean="0"/>
                  <a:t>and </a:t>
                </a:r>
                <a:r>
                  <a:rPr lang="en-US" dirty="0"/>
                  <a:t>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t> </a:t>
                </a:r>
                <a:r>
                  <a:rPr lang="en-US" dirty="0"/>
                  <a:t>that minimizes the average classification error over the two regions, weighted by the population of the regions: </a:t>
                </a:r>
                <a:endParaRPr lang="en-US" dirty="0" smtClean="0"/>
              </a:p>
              <a:p>
                <a:pPr>
                  <a:spcAft>
                    <a:spcPts val="600"/>
                  </a:spcAft>
                </a:pPr>
                <a:endParaRPr lang="en-US" dirty="0"/>
              </a:p>
              <a:p>
                <a:pPr>
                  <a:spcAft>
                    <a:spcPts val="600"/>
                  </a:spcAft>
                </a:pPr>
                <a:endParaRPr lang="en-US" dirty="0"/>
              </a:p>
              <a:p>
                <a:pPr>
                  <a:spcAft>
                    <a:spcPts val="600"/>
                  </a:spcAft>
                </a:pPr>
                <a:r>
                  <a:rPr lang="en-US" dirty="0" smtClean="0"/>
                  <a:t>where </a:t>
                </a:r>
                <a14:m>
                  <m:oMath xmlns:m="http://schemas.openxmlformats.org/officeDocument/2006/math">
                    <m:sSub>
                      <m:sSubPr>
                        <m:ctrlPr>
                          <a:rPr lang="en-US" i="1">
                            <a:latin typeface="Cambria Math" charset="0"/>
                          </a:rPr>
                        </m:ctrlPr>
                      </m:sSubPr>
                      <m:e>
                        <m:r>
                          <a:rPr lang="en-US" b="0" i="1" smtClean="0">
                            <a:latin typeface="Cambria Math" charset="0"/>
                          </a:rPr>
                          <m:t>𝑁</m:t>
                        </m:r>
                      </m:e>
                      <m:sub>
                        <m:r>
                          <a:rPr lang="en-US" b="0" i="1" smtClean="0">
                            <a:latin typeface="Cambria Math" charset="0"/>
                          </a:rPr>
                          <m:t>𝑖</m:t>
                        </m:r>
                      </m:sub>
                    </m:sSub>
                    <m:r>
                      <a:rPr lang="en-US" i="1">
                        <a:latin typeface="Cambria Math" charset="0"/>
                      </a:rPr>
                      <m:t> </m:t>
                    </m:r>
                  </m:oMath>
                </a14:m>
                <a:r>
                  <a:rPr lang="en-US" dirty="0" smtClean="0"/>
                  <a:t>is </a:t>
                </a:r>
                <a:r>
                  <a:rPr lang="en-US" dirty="0"/>
                  <a:t>the number of training points inside region </a:t>
                </a:r>
                <a14:m>
                  <m:oMath xmlns:m="http://schemas.openxmlformats.org/officeDocument/2006/math">
                    <m:sSub>
                      <m:sSubPr>
                        <m:ctrlPr>
                          <a:rPr lang="en-US" i="1">
                            <a:latin typeface="Cambria Math" charset="0"/>
                          </a:rPr>
                        </m:ctrlPr>
                      </m:sSubPr>
                      <m:e>
                        <m:r>
                          <a:rPr lang="en-US" b="0" i="1" smtClean="0">
                            <a:latin typeface="Cambria Math" charset="0"/>
                          </a:rPr>
                          <m:t>𝑅</m:t>
                        </m:r>
                      </m:e>
                      <m:sub>
                        <m:r>
                          <a:rPr lang="en-US" i="1">
                            <a:latin typeface="Cambria Math" charset="0"/>
                          </a:rPr>
                          <m:t>𝑖</m:t>
                        </m:r>
                      </m:sub>
                    </m:sSub>
                  </m:oMath>
                </a14:m>
                <a:r>
                  <a:rPr lang="en-US" dirty="0" smtClean="0"/>
                  <a:t>. </a:t>
                </a:r>
                <a:endParaRPr lang="en-US" dirty="0"/>
              </a:p>
              <a:p>
                <a:pPr>
                  <a:spcAft>
                    <a:spcPts val="6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1021706" y="3506207"/>
                <a:ext cx="10327008" cy="2111143"/>
              </a:xfrm>
              <a:blipFill rotWithShape="0">
                <a:blip r:embed="rId2"/>
                <a:stretch>
                  <a:fillRect l="-945" t="-22254" b="-59827"/>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1706" y="1080054"/>
            <a:ext cx="9103603" cy="2159000"/>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26</a:t>
            </a:fld>
            <a:endParaRPr lang="en-US"/>
          </a:p>
        </p:txBody>
      </p:sp>
      <p:pic>
        <p:nvPicPr>
          <p:cNvPr id="6" name="Picture 5"/>
          <p:cNvPicPr>
            <a:picLocks noChangeAspect="1"/>
          </p:cNvPicPr>
          <p:nvPr/>
        </p:nvPicPr>
        <p:blipFill>
          <a:blip r:embed="rId4"/>
          <a:stretch>
            <a:fillRect/>
          </a:stretch>
        </p:blipFill>
        <p:spPr>
          <a:xfrm>
            <a:off x="3140371" y="4868050"/>
            <a:ext cx="5613400" cy="749300"/>
          </a:xfrm>
          <a:prstGeom prst="rect">
            <a:avLst/>
          </a:prstGeom>
        </p:spPr>
      </p:pic>
    </p:spTree>
    <p:extLst>
      <p:ext uri="{BB962C8B-B14F-4D97-AF65-F5344CB8AC3E}">
        <p14:creationId xmlns:p14="http://schemas.microsoft.com/office/powerpoint/2010/main" val="1566060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010493"/>
                <a:ext cx="10327008" cy="2111143"/>
              </a:xfrm>
            </p:spPr>
            <p:txBody>
              <a:bodyPr/>
              <a:lstStyle/>
              <a:p>
                <a:pPr>
                  <a:spcAft>
                    <a:spcPts val="1200"/>
                  </a:spcAft>
                </a:pPr>
                <a:r>
                  <a:rPr lang="en-US" dirty="0" smtClean="0"/>
                  <a:t>Suppose we have </a:t>
                </a:r>
                <a14:m>
                  <m:oMath xmlns:m="http://schemas.openxmlformats.org/officeDocument/2006/math">
                    <m:r>
                      <a:rPr lang="en-US" b="0" i="1" smtClean="0">
                        <a:latin typeface="Cambria Math" charset="0"/>
                      </a:rPr>
                      <m:t>𝐽</m:t>
                    </m:r>
                  </m:oMath>
                </a14:m>
                <a:r>
                  <a:rPr lang="en-US" dirty="0" smtClean="0"/>
                  <a:t> </a:t>
                </a:r>
                <a:r>
                  <a:rPr lang="en-US" dirty="0"/>
                  <a:t>number of predictors, </a:t>
                </a:r>
                <a14:m>
                  <m:oMath xmlns:m="http://schemas.openxmlformats.org/officeDocument/2006/math">
                    <m:r>
                      <a:rPr lang="en-US" b="0" i="1" smtClean="0">
                        <a:latin typeface="Cambria Math" charset="0"/>
                      </a:rPr>
                      <m:t>𝑁</m:t>
                    </m:r>
                  </m:oMath>
                </a14:m>
                <a:r>
                  <a:rPr lang="en-US" dirty="0" smtClean="0"/>
                  <a:t> </a:t>
                </a:r>
                <a:r>
                  <a:rPr lang="en-US" dirty="0"/>
                  <a:t>number of training points and </a:t>
                </a:r>
                <a14:m>
                  <m:oMath xmlns:m="http://schemas.openxmlformats.org/officeDocument/2006/math">
                    <m:r>
                      <a:rPr lang="en-US" i="1">
                        <a:latin typeface="Cambria Math" charset="0"/>
                      </a:rPr>
                      <m:t> </m:t>
                    </m:r>
                    <m:r>
                      <a:rPr lang="en-US" b="0" i="1" smtClean="0">
                        <a:latin typeface="Cambria Math" charset="0"/>
                      </a:rPr>
                      <m:t>𝐾</m:t>
                    </m:r>
                    <m:r>
                      <a:rPr lang="en-US" b="0" i="1" smtClean="0">
                        <a:latin typeface="Cambria Math" charset="0"/>
                      </a:rPr>
                      <m:t> </m:t>
                    </m:r>
                  </m:oMath>
                </a14:m>
                <a:r>
                  <a:rPr lang="en-US" dirty="0"/>
                  <a:t>classes. </a:t>
                </a:r>
                <a:endParaRPr lang="en-US" dirty="0"/>
              </a:p>
              <a:p>
                <a:pPr>
                  <a:spcAft>
                    <a:spcPts val="1200"/>
                  </a:spcAft>
                </a:pPr>
                <a:r>
                  <a:rPr lang="en-US" dirty="0"/>
                  <a:t>Suppose we select the </a:t>
                </a:r>
                <a14:m>
                  <m:oMath xmlns:m="http://schemas.openxmlformats.org/officeDocument/2006/math">
                    <m:r>
                      <a:rPr lang="en-US" b="0" i="1" smtClean="0">
                        <a:latin typeface="Cambria Math" charset="0"/>
                      </a:rPr>
                      <m:t>𝑗</m:t>
                    </m:r>
                  </m:oMath>
                </a14:m>
                <a:r>
                  <a:rPr lang="en-US" dirty="0"/>
                  <a:t>-the predictor and split a region containing </a:t>
                </a:r>
                <a14:m>
                  <m:oMath xmlns:m="http://schemas.openxmlformats.org/officeDocument/2006/math">
                    <m:r>
                      <a:rPr lang="en-US" b="0" i="1" smtClean="0">
                        <a:latin typeface="Cambria Math" charset="0"/>
                      </a:rPr>
                      <m:t>𝑁</m:t>
                    </m:r>
                  </m:oMath>
                </a14:m>
                <a:r>
                  <a:rPr lang="en-US" dirty="0" smtClean="0"/>
                  <a:t> </a:t>
                </a:r>
                <a:r>
                  <a:rPr lang="en-US" dirty="0"/>
                  <a:t>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endParaRPr lang="en-US" dirty="0"/>
              </a:p>
              <a:p>
                <a:pPr>
                  <a:spcAft>
                    <a:spcPts val="1200"/>
                  </a:spcAft>
                </a:pPr>
                <a:r>
                  <a:rPr lang="en-US" dirty="0"/>
                  <a:t>We can assess the quality of this split by measuring the purity of each newly created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oMath>
                </a14:m>
                <a:r>
                  <a:rPr lang="en-US" dirty="0"/>
                  <a:t>. This metric </a:t>
                </a:r>
                <a:r>
                  <a:rPr lang="en-US" dirty="0" smtClean="0"/>
                  <a:t>is </a:t>
                </a:r>
                <a:r>
                  <a:rPr lang="en-US" dirty="0"/>
                  <a:t>called the </a:t>
                </a:r>
                <a:r>
                  <a:rPr lang="en-US" b="1" i="1" dirty="0"/>
                  <a:t>Gini Index</a:t>
                </a:r>
                <a:r>
                  <a:rPr lang="en-US" dirty="0"/>
                  <a:t>: </a:t>
                </a:r>
                <a:endParaRPr lang="en-US" dirty="0" smtClean="0"/>
              </a:p>
              <a:p>
                <a:pPr>
                  <a:spcAft>
                    <a:spcPts val="1200"/>
                  </a:spcAft>
                </a:pPr>
                <a:endParaRPr lang="en-US" dirty="0">
                  <a:effectLst/>
                </a:endParaRPr>
              </a:p>
              <a:p>
                <a:pPr>
                  <a:spcAft>
                    <a:spcPts val="1200"/>
                  </a:spcAft>
                </a:pPr>
                <a:r>
                  <a:rPr lang="en-US" dirty="0" smtClean="0"/>
                  <a:t> </a:t>
                </a:r>
                <a:endParaRPr lang="en-US" dirty="0"/>
              </a:p>
              <a:p>
                <a:pPr>
                  <a:spcAft>
                    <a:spcPts val="1200"/>
                  </a:spcAft>
                </a:pPr>
                <a:r>
                  <a:rPr lang="en-US" b="1" dirty="0"/>
                  <a:t>Question: </a:t>
                </a:r>
                <a:r>
                  <a:rPr lang="en-US" dirty="0"/>
                  <a:t>What is the effect of squaring the proportions of each class? What is the effect of summing the squared proportions of classes within each region? </a:t>
                </a:r>
                <a:endParaRPr lang="en-US" dirty="0"/>
              </a:p>
              <a:p>
                <a:pPr>
                  <a:spcAft>
                    <a:spcPts val="12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t="-5491" r="-1535" b="-1566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27</a:t>
            </a:fld>
            <a:endParaRPr lang="en-US"/>
          </a:p>
        </p:txBody>
      </p:sp>
      <p:pic>
        <p:nvPicPr>
          <p:cNvPr id="5" name="Picture 4"/>
          <p:cNvPicPr>
            <a:picLocks noChangeAspect="1"/>
          </p:cNvPicPr>
          <p:nvPr/>
        </p:nvPicPr>
        <p:blipFill>
          <a:blip r:embed="rId3"/>
          <a:stretch>
            <a:fillRect/>
          </a:stretch>
        </p:blipFill>
        <p:spPr>
          <a:xfrm>
            <a:off x="4003019" y="4088118"/>
            <a:ext cx="3987800" cy="673100"/>
          </a:xfrm>
          <a:prstGeom prst="rect">
            <a:avLst/>
          </a:prstGeom>
        </p:spPr>
      </p:pic>
    </p:spTree>
    <p:extLst>
      <p:ext uri="{BB962C8B-B14F-4D97-AF65-F5344CB8AC3E}">
        <p14:creationId xmlns:p14="http://schemas.microsoft.com/office/powerpoint/2010/main" val="1520030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Gini </a:t>
            </a:r>
            <a:r>
              <a:rPr lang="en-US" dirty="0" smtClean="0"/>
              <a:t>Index</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010493"/>
                <a:ext cx="10327008" cy="2111143"/>
              </a:xfrm>
            </p:spPr>
            <p:txBody>
              <a:bodyPr/>
              <a:lstStyle/>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200"/>
                  </a:spcAft>
                </a:pPr>
                <a:endParaRPr lang="en-US" dirty="0" smtClean="0">
                  <a:solidFill>
                    <a:schemeClr val="tx1">
                      <a:lumMod val="75000"/>
                      <a:lumOff val="25000"/>
                    </a:schemeClr>
                  </a:solidFill>
                </a:endParaRPr>
              </a:p>
              <a:p>
                <a:pPr>
                  <a:spcAft>
                    <a:spcPts val="1200"/>
                  </a:spcAft>
                </a:pPr>
                <a:endParaRPr lang="en-US" dirty="0">
                  <a:solidFill>
                    <a:schemeClr val="tx1">
                      <a:lumMod val="75000"/>
                      <a:lumOff val="25000"/>
                    </a:schemeClr>
                  </a:solidFill>
                </a:endParaRPr>
              </a:p>
              <a:p>
                <a:pPr>
                  <a:spcAft>
                    <a:spcPts val="10000"/>
                  </a:spcAft>
                </a:pPr>
                <a:r>
                  <a:rPr lang="en-US" dirty="0" smtClean="0">
                    <a:solidFill>
                      <a:schemeClr val="tx1">
                        <a:lumMod val="75000"/>
                        <a:lumOff val="25000"/>
                      </a:schemeClr>
                    </a:solidFill>
                  </a:rPr>
                  <a:t>We </a:t>
                </a:r>
                <a:r>
                  <a:rPr lang="en-US" dirty="0">
                    <a:solidFill>
                      <a:schemeClr val="tx1">
                        <a:lumMod val="75000"/>
                        <a:lumOff val="25000"/>
                      </a:schemeClr>
                    </a:solidFill>
                  </a:rPr>
                  <a:t>can now try to find the predictor </a:t>
                </a:r>
                <a14:m>
                  <m:oMath xmlns:m="http://schemas.openxmlformats.org/officeDocument/2006/math">
                    <m:r>
                      <a:rPr lang="en-US" i="1">
                        <a:latin typeface="Cambria Math" charset="0"/>
                      </a:rPr>
                      <m:t>𝑗</m:t>
                    </m:r>
                  </m:oMath>
                </a14:m>
                <a:r>
                  <a:rPr lang="en-US" dirty="0">
                    <a:solidFill>
                      <a:schemeClr val="tx1">
                        <a:lumMod val="75000"/>
                        <a:lumOff val="25000"/>
                      </a:schemeClr>
                    </a:solidFill>
                  </a:rPr>
                  <a:t> and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oMath>
                </a14:m>
                <a:r>
                  <a:rPr lang="en-US" dirty="0" smtClean="0">
                    <a:solidFill>
                      <a:schemeClr val="tx1">
                        <a:lumMod val="75000"/>
                        <a:lumOff val="25000"/>
                      </a:schemeClr>
                    </a:solidFill>
                  </a:rPr>
                  <a:t> </a:t>
                </a:r>
                <a:r>
                  <a:rPr lang="en-US" dirty="0">
                    <a:solidFill>
                      <a:schemeClr val="tx1">
                        <a:lumMod val="75000"/>
                        <a:lumOff val="25000"/>
                      </a:schemeClr>
                    </a:solidFill>
                  </a:rPr>
                  <a:t>that minimizes the average Gini Index over the two regions, weighted by the population of the regions: </a:t>
                </a:r>
                <a:endParaRPr lang="en-US" dirty="0" smtClean="0">
                  <a:solidFill>
                    <a:schemeClr val="tx1">
                      <a:lumMod val="75000"/>
                      <a:lumOff val="25000"/>
                    </a:schemeClr>
                  </a:solidFill>
                </a:endParaRPr>
              </a:p>
              <a:p>
                <a:pPr>
                  <a:spcAft>
                    <a:spcPts val="1200"/>
                  </a:spcAft>
                </a:pPr>
                <a:r>
                  <a:rPr lang="en-US" dirty="0"/>
                  <a:t>where </a:t>
                </a:r>
                <a14:m>
                  <m:oMath xmlns:m="http://schemas.openxmlformats.org/officeDocument/2006/math">
                    <m:sSub>
                      <m:sSubPr>
                        <m:ctrlPr>
                          <a:rPr lang="en-US" i="1">
                            <a:latin typeface="Cambria Math" charset="0"/>
                          </a:rPr>
                        </m:ctrlPr>
                      </m:sSubPr>
                      <m:e>
                        <m:r>
                          <a:rPr lang="en-US" i="1">
                            <a:latin typeface="Cambria Math" charset="0"/>
                          </a:rPr>
                          <m:t>𝑁</m:t>
                        </m:r>
                      </m:e>
                      <m:sub>
                        <m:r>
                          <a:rPr lang="en-US" i="1">
                            <a:latin typeface="Cambria Math" charset="0"/>
                          </a:rPr>
                          <m:t>𝑖</m:t>
                        </m:r>
                      </m:sub>
                    </m:sSub>
                    <m:r>
                      <a:rPr lang="en-US" i="1">
                        <a:latin typeface="Cambria Math" charset="0"/>
                      </a:rPr>
                      <m:t> </m:t>
                    </m:r>
                  </m:oMath>
                </a14:m>
                <a:r>
                  <a:rPr lang="en-US" dirty="0"/>
                  <a:t>is </a:t>
                </a:r>
                <a:r>
                  <a:rPr lang="en-US" dirty="0"/>
                  <a:t>the number of training points inside 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𝑖</m:t>
                        </m:r>
                      </m:sub>
                    </m:sSub>
                  </m:oMath>
                </a14:m>
                <a:r>
                  <a:rPr lang="en-US" dirty="0"/>
                  <a:t>. </a:t>
                </a:r>
                <a:endParaRPr lang="en-US" dirty="0"/>
              </a:p>
              <a:p>
                <a:pPr>
                  <a:spcAft>
                    <a:spcPts val="1200"/>
                  </a:spcAft>
                </a:pPr>
                <a:endParaRPr lang="en-US" dirty="0">
                  <a:solidFill>
                    <a:schemeClr val="tx1">
                      <a:lumMod val="75000"/>
                      <a:lumOff val="25000"/>
                    </a:schemeClr>
                  </a:solidFill>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010493"/>
                <a:ext cx="10327008" cy="2111143"/>
              </a:xfrm>
              <a:blipFill rotWithShape="0">
                <a:blip r:embed="rId2"/>
                <a:stretch>
                  <a:fillRect l="-945" b="-18005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28</a:t>
            </a:fld>
            <a:endParaRPr lang="en-US"/>
          </a:p>
        </p:txBody>
      </p:sp>
      <p:grpSp>
        <p:nvGrpSpPr>
          <p:cNvPr id="8" name="Group 7"/>
          <p:cNvGrpSpPr/>
          <p:nvPr/>
        </p:nvGrpSpPr>
        <p:grpSpPr>
          <a:xfrm>
            <a:off x="833415" y="1154905"/>
            <a:ext cx="8077200" cy="1590416"/>
            <a:chOff x="1800922" y="1170750"/>
            <a:chExt cx="8077200" cy="1590416"/>
          </a:xfrm>
        </p:grpSpPr>
        <p:pic>
          <p:nvPicPr>
            <p:cNvPr id="6" name="Picture 5"/>
            <p:cNvPicPr>
              <a:picLocks noChangeAspect="1"/>
            </p:cNvPicPr>
            <p:nvPr/>
          </p:nvPicPr>
          <p:blipFill>
            <a:blip r:embed="rId3"/>
            <a:stretch>
              <a:fillRect/>
            </a:stretch>
          </p:blipFill>
          <p:spPr>
            <a:xfrm>
              <a:off x="1800922" y="1643566"/>
              <a:ext cx="8077200" cy="1117600"/>
            </a:xfrm>
            <a:prstGeom prst="rect">
              <a:avLst/>
            </a:prstGeom>
            <a:solidFill>
              <a:schemeClr val="bg1">
                <a:lumMod val="95000"/>
              </a:schemeClr>
            </a:solidFill>
          </p:spPr>
        </p:pic>
        <p:sp>
          <p:nvSpPr>
            <p:cNvPr id="7" name="TextBox 6"/>
            <p:cNvSpPr txBox="1"/>
            <p:nvPr/>
          </p:nvSpPr>
          <p:spPr>
            <a:xfrm>
              <a:off x="1800922" y="1170750"/>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9" name="Picture 8"/>
          <p:cNvPicPr>
            <a:picLocks noChangeAspect="1"/>
          </p:cNvPicPr>
          <p:nvPr/>
        </p:nvPicPr>
        <p:blipFill>
          <a:blip r:embed="rId4"/>
          <a:stretch>
            <a:fillRect/>
          </a:stretch>
        </p:blipFill>
        <p:spPr>
          <a:xfrm>
            <a:off x="3422650" y="4883150"/>
            <a:ext cx="5346700" cy="749300"/>
          </a:xfrm>
          <a:prstGeom prst="rect">
            <a:avLst/>
          </a:prstGeom>
        </p:spPr>
      </p:pic>
    </p:spTree>
    <p:extLst>
      <p:ext uri="{BB962C8B-B14F-4D97-AF65-F5344CB8AC3E}">
        <p14:creationId xmlns:p14="http://schemas.microsoft.com/office/powerpoint/2010/main" val="15658452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smtClean="0"/>
                  <a:t>The last metric for evaluating the quality of a split is motivated by metrics of uncertainty in information theory. </a:t>
                </a:r>
                <a:endParaRPr lang="en-US" dirty="0"/>
              </a:p>
              <a:p>
                <a:pPr>
                  <a:spcAft>
                    <a:spcPts val="1200"/>
                  </a:spcAft>
                </a:pPr>
                <a:r>
                  <a:rPr lang="en-US" dirty="0"/>
                  <a:t>Ideally, our decision tree should split the feature space into regions such that each region represents a single class. In practice, the training points in each region is distributed over multiple classes, e.g.: </a:t>
                </a:r>
                <a:endParaRPr lang="en-US" dirty="0"/>
              </a:p>
              <a:p>
                <a:pPr>
                  <a:spcAft>
                    <a:spcPts val="1200"/>
                  </a:spcAft>
                </a:pPr>
                <a:endParaRPr lang="en-US" dirty="0"/>
              </a:p>
              <a:p>
                <a:pPr>
                  <a:spcAft>
                    <a:spcPts val="1200"/>
                  </a:spcAft>
                </a:pPr>
                <a:endParaRPr lang="en-US" dirty="0" smtClean="0"/>
              </a:p>
              <a:p>
                <a:pPr>
                  <a:spcAft>
                    <a:spcPts val="1200"/>
                  </a:spcAft>
                </a:pPr>
                <a:endParaRPr lang="en-US" dirty="0"/>
              </a:p>
              <a:p>
                <a:pPr>
                  <a:spcAft>
                    <a:spcPts val="1200"/>
                  </a:spcAft>
                </a:pPr>
                <a:r>
                  <a:rPr lang="en-US" dirty="0"/>
                  <a:t>However, though both imperfect,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oMath>
                </a14:m>
                <a:r>
                  <a:rPr lang="en-US" dirty="0"/>
                  <a:t> is clearly sending a stronger ‘signal’ for a single class (Class 2) than </a:t>
                </a:r>
                <a14:m>
                  <m:oMath xmlns:m="http://schemas.openxmlformats.org/officeDocument/2006/math">
                    <m:sSub>
                      <m:sSubPr>
                        <m:ctrlPr>
                          <a:rPr lang="en-US" i="1">
                            <a:latin typeface="Cambria Math" charset="0"/>
                          </a:rPr>
                        </m:ctrlPr>
                      </m:sSubPr>
                      <m:e>
                        <m:r>
                          <a:rPr lang="en-US" i="1">
                            <a:latin typeface="Cambria Math" charset="0"/>
                          </a:rPr>
                          <m:t>𝑅</m:t>
                        </m:r>
                      </m:e>
                      <m:sub>
                        <m:r>
                          <a:rPr lang="en-US" b="0" i="1" smtClean="0">
                            <a:latin typeface="Cambria Math" charset="0"/>
                          </a:rPr>
                          <m:t>2</m:t>
                        </m:r>
                      </m:sub>
                    </m:sSub>
                  </m:oMath>
                </a14:m>
                <a:r>
                  <a:rPr lang="en-US" dirty="0"/>
                  <a:t>.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354" b="-13717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29</a:t>
            </a:fld>
            <a:endParaRPr lang="en-US"/>
          </a:p>
        </p:txBody>
      </p:sp>
      <p:pic>
        <p:nvPicPr>
          <p:cNvPr id="5" name="Picture 4"/>
          <p:cNvPicPr>
            <a:picLocks noChangeAspect="1"/>
          </p:cNvPicPr>
          <p:nvPr/>
        </p:nvPicPr>
        <p:blipFill>
          <a:blip r:embed="rId3"/>
          <a:stretch>
            <a:fillRect/>
          </a:stretch>
        </p:blipFill>
        <p:spPr>
          <a:xfrm>
            <a:off x="4123319" y="3727250"/>
            <a:ext cx="3365500" cy="1117600"/>
          </a:xfrm>
          <a:prstGeom prst="rect">
            <a:avLst/>
          </a:prstGeom>
        </p:spPr>
      </p:pic>
    </p:spTree>
    <p:extLst>
      <p:ext uri="{BB962C8B-B14F-4D97-AF65-F5344CB8AC3E}">
        <p14:creationId xmlns:p14="http://schemas.microsoft.com/office/powerpoint/2010/main" val="144324738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A8B7FBD-E688-B941-8B82-31BE2440C613}"/>
              </a:ext>
            </a:extLst>
          </p:cNvPr>
          <p:cNvSpPr>
            <a:spLocks noGrp="1"/>
          </p:cNvSpPr>
          <p:nvPr>
            <p:ph type="title"/>
          </p:nvPr>
        </p:nvSpPr>
        <p:spPr/>
        <p:txBody>
          <a:bodyPr/>
          <a:lstStyle/>
          <a:p>
            <a:r>
              <a:rPr lang="en-US" dirty="0"/>
              <a:t>Geometry of Data</a:t>
            </a:r>
          </a:p>
        </p:txBody>
      </p:sp>
      <p:sp>
        <p:nvSpPr>
          <p:cNvPr id="3" name="Content Placeholder 2">
            <a:extLst>
              <a:ext uri="{FF2B5EF4-FFF2-40B4-BE49-F238E27FC236}">
                <a16:creationId xmlns:a16="http://schemas.microsoft.com/office/drawing/2014/main" xmlns="" id="{A1483873-9D99-1A48-AA62-2E340E100769}"/>
              </a:ext>
            </a:extLst>
          </p:cNvPr>
          <p:cNvSpPr>
            <a:spLocks noGrp="1"/>
          </p:cNvSpPr>
          <p:nvPr>
            <p:ph idx="1"/>
          </p:nvPr>
        </p:nvSpPr>
        <p:spPr/>
        <p:txBody>
          <a:bodyPr/>
          <a:lstStyle/>
          <a:p>
            <a:r>
              <a:rPr lang="en-US" sz="2400" dirty="0" smtClean="0"/>
              <a:t>Recall:</a:t>
            </a:r>
          </a:p>
          <a:p>
            <a:pPr marL="523875"/>
            <a:r>
              <a:rPr lang="en-US" b="1" dirty="0" smtClean="0"/>
              <a:t>l</a:t>
            </a:r>
            <a:r>
              <a:rPr lang="en-US" sz="2400" b="1" dirty="0" smtClean="0"/>
              <a:t>ogistic </a:t>
            </a:r>
            <a:r>
              <a:rPr lang="en-US" sz="2400" b="1" dirty="0"/>
              <a:t>regression </a:t>
            </a:r>
            <a:r>
              <a:rPr lang="en-US" sz="2400" dirty="0"/>
              <a:t>for classification works best when the classes are well-separated in the feature </a:t>
            </a:r>
            <a:r>
              <a:rPr lang="en-US" sz="2400" dirty="0" smtClean="0"/>
              <a:t>space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765" y="2658813"/>
            <a:ext cx="5938146" cy="3632492"/>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3</a:t>
            </a:fld>
            <a:endParaRPr lang="en-US"/>
          </a:p>
        </p:txBody>
      </p:sp>
    </p:spTree>
    <p:extLst>
      <p:ext uri="{BB962C8B-B14F-4D97-AF65-F5344CB8AC3E}">
        <p14:creationId xmlns:p14="http://schemas.microsoft.com/office/powerpoint/2010/main" val="30544572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Theory</a:t>
            </a:r>
            <a:endParaRPr lang="en-US" dirty="0"/>
          </a:p>
        </p:txBody>
      </p:sp>
      <p:sp>
        <p:nvSpPr>
          <p:cNvPr id="3" name="Content Placeholder 2"/>
          <p:cNvSpPr>
            <a:spLocks noGrp="1"/>
          </p:cNvSpPr>
          <p:nvPr>
            <p:ph idx="1"/>
          </p:nvPr>
        </p:nvSpPr>
        <p:spPr>
          <a:xfrm>
            <a:off x="833415" y="898977"/>
            <a:ext cx="10327008" cy="2111143"/>
          </a:xfrm>
        </p:spPr>
        <p:txBody>
          <a:bodyPr/>
          <a:lstStyle/>
          <a:p>
            <a:pPr>
              <a:spcAft>
                <a:spcPts val="600"/>
              </a:spcAft>
            </a:pPr>
            <a:r>
              <a:rPr lang="en-US" dirty="0"/>
              <a:t>One way to quantify the strength of a signal in a particular region is to analyze the distribution of classes within the region. We compute the </a:t>
            </a:r>
            <a:r>
              <a:rPr lang="en-US" b="1" i="1" dirty="0"/>
              <a:t>entropy </a:t>
            </a:r>
            <a:r>
              <a:rPr lang="en-US" dirty="0"/>
              <a:t>of this distribution. </a:t>
            </a:r>
            <a:endParaRPr lang="en-US" dirty="0"/>
          </a:p>
          <a:p>
            <a:pPr>
              <a:spcAft>
                <a:spcPts val="1200"/>
              </a:spcAft>
            </a:pPr>
            <a:r>
              <a:rPr lang="en-US" dirty="0"/>
              <a:t>For a random variable with a discrete distribution, the entropy is computed </a:t>
            </a:r>
            <a:r>
              <a:rPr lang="en-US" dirty="0" smtClean="0"/>
              <a:t>by: </a:t>
            </a:r>
            <a:endParaRPr lang="en-US" dirty="0"/>
          </a:p>
          <a:p>
            <a:pPr>
              <a:spcAft>
                <a:spcPts val="600"/>
              </a:spcAft>
            </a:pPr>
            <a:endParaRPr lang="en-US" dirty="0" smtClean="0"/>
          </a:p>
          <a:p>
            <a:pPr>
              <a:spcAft>
                <a:spcPts val="600"/>
              </a:spcAft>
            </a:pPr>
            <a:r>
              <a:rPr lang="en-US" dirty="0" smtClean="0"/>
              <a:t>Higher </a:t>
            </a:r>
            <a:r>
              <a:rPr lang="en-US" dirty="0"/>
              <a:t>entropy means the distribution is uniform-like (flat histogram) and thus values sampled it are ‘less predictable’ (all possible values are equally probable). </a:t>
            </a:r>
            <a:endParaRPr lang="en-US" dirty="0"/>
          </a:p>
          <a:p>
            <a:pPr>
              <a:spcAft>
                <a:spcPts val="600"/>
              </a:spcAft>
            </a:pPr>
            <a:r>
              <a:rPr lang="en-US" dirty="0"/>
              <a:t>Lower entropy means the distribution has more defined peaks and valleys and thus values sampled from it are ‘more predictable’ (values around the peaks are more probable). </a:t>
            </a:r>
            <a:endParaRPr lang="en-US" dirty="0"/>
          </a:p>
          <a:p>
            <a:pPr>
              <a:spcAft>
                <a:spcPts val="600"/>
              </a:spcAft>
            </a:pP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30</a:t>
            </a:fld>
            <a:endParaRPr lang="en-US"/>
          </a:p>
        </p:txBody>
      </p:sp>
      <p:pic>
        <p:nvPicPr>
          <p:cNvPr id="5" name="Picture 4"/>
          <p:cNvPicPr>
            <a:picLocks noChangeAspect="1"/>
          </p:cNvPicPr>
          <p:nvPr/>
        </p:nvPicPr>
        <p:blipFill>
          <a:blip r:embed="rId2"/>
          <a:stretch>
            <a:fillRect/>
          </a:stretch>
        </p:blipFill>
        <p:spPr>
          <a:xfrm>
            <a:off x="4110969" y="3006503"/>
            <a:ext cx="3771900" cy="685800"/>
          </a:xfrm>
          <a:prstGeom prst="rect">
            <a:avLst/>
          </a:prstGeom>
        </p:spPr>
      </p:pic>
    </p:spTree>
    <p:extLst>
      <p:ext uri="{BB962C8B-B14F-4D97-AF65-F5344CB8AC3E}">
        <p14:creationId xmlns:p14="http://schemas.microsoft.com/office/powerpoint/2010/main" val="14440976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600"/>
                  </a:spcAft>
                </a:pPr>
                <a:r>
                  <a:rPr lang="en-US" dirty="0" smtClean="0"/>
                  <a:t>Suppose we have </a:t>
                </a:r>
                <a14:m>
                  <m:oMath xmlns:m="http://schemas.openxmlformats.org/officeDocument/2006/math">
                    <m:r>
                      <a:rPr lang="en-US" i="1">
                        <a:latin typeface="Cambria Math" charset="0"/>
                      </a:rPr>
                      <m:t>𝐽</m:t>
                    </m:r>
                  </m:oMath>
                </a14:m>
                <a:r>
                  <a:rPr lang="en-US" dirty="0"/>
                  <a:t> </a:t>
                </a:r>
                <a:r>
                  <a:rPr lang="en-US" dirty="0"/>
                  <a:t>number of predictors, </a:t>
                </a:r>
                <a14:m>
                  <m:oMath xmlns:m="http://schemas.openxmlformats.org/officeDocument/2006/math">
                    <m:r>
                      <a:rPr lang="en-US" i="1">
                        <a:latin typeface="Cambria Math" charset="0"/>
                      </a:rPr>
                      <m:t>𝑁</m:t>
                    </m:r>
                  </m:oMath>
                </a14:m>
                <a:r>
                  <a:rPr lang="en-US" dirty="0"/>
                  <a:t> </a:t>
                </a:r>
                <a:r>
                  <a:rPr lang="en-US" dirty="0"/>
                  <a:t>number of training points and </a:t>
                </a:r>
                <a14:m>
                  <m:oMath xmlns:m="http://schemas.openxmlformats.org/officeDocument/2006/math">
                    <m:r>
                      <a:rPr lang="en-US" i="1">
                        <a:latin typeface="Cambria Math" charset="0"/>
                      </a:rPr>
                      <m:t> </m:t>
                    </m:r>
                    <m:r>
                      <a:rPr lang="en-US" i="1">
                        <a:latin typeface="Cambria Math" charset="0"/>
                      </a:rPr>
                      <m:t>𝐾</m:t>
                    </m:r>
                    <m:r>
                      <a:rPr lang="en-US" i="1">
                        <a:latin typeface="Cambria Math" charset="0"/>
                      </a:rPr>
                      <m:t> </m:t>
                    </m:r>
                  </m:oMath>
                </a14:m>
                <a:r>
                  <a:rPr lang="en-US" dirty="0"/>
                  <a:t>classes. </a:t>
                </a:r>
              </a:p>
              <a:p>
                <a:pPr>
                  <a:spcAft>
                    <a:spcPts val="600"/>
                  </a:spcAft>
                </a:pPr>
                <a:r>
                  <a:rPr lang="en-US" dirty="0"/>
                  <a:t>Suppose we select the </a:t>
                </a:r>
                <a14:m>
                  <m:oMath xmlns:m="http://schemas.openxmlformats.org/officeDocument/2006/math">
                    <m:r>
                      <a:rPr lang="en-US" i="1">
                        <a:latin typeface="Cambria Math" charset="0"/>
                      </a:rPr>
                      <m:t>𝑗</m:t>
                    </m:r>
                  </m:oMath>
                </a14:m>
                <a:r>
                  <a:rPr lang="en-US" dirty="0"/>
                  <a:t>-the predictor and split a region containing </a:t>
                </a:r>
                <a14:m>
                  <m:oMath xmlns:m="http://schemas.openxmlformats.org/officeDocument/2006/math">
                    <m:r>
                      <a:rPr lang="en-US" i="1">
                        <a:latin typeface="Cambria Math" charset="0"/>
                      </a:rPr>
                      <m:t>𝑁</m:t>
                    </m:r>
                  </m:oMath>
                </a14:m>
                <a:r>
                  <a:rPr lang="en-US" dirty="0"/>
                  <a:t> </a:t>
                </a:r>
                <a:r>
                  <a:rPr lang="en-US" dirty="0"/>
                  <a:t>number of training points along the threshold </a:t>
                </a:r>
                <a14:m>
                  <m:oMath xmlns:m="http://schemas.openxmlformats.org/officeDocument/2006/math">
                    <m:sSub>
                      <m:sSubPr>
                        <m:ctrlPr>
                          <a:rPr lang="en-US" i="1">
                            <a:latin typeface="Cambria Math" charset="0"/>
                          </a:rPr>
                        </m:ctrlPr>
                      </m:sSubPr>
                      <m:e>
                        <m:r>
                          <a:rPr lang="en-US" i="1">
                            <a:latin typeface="Cambria Math" charset="0"/>
                          </a:rPr>
                          <m:t>𝑡</m:t>
                        </m:r>
                      </m:e>
                      <m:sub>
                        <m:r>
                          <a:rPr lang="en-US" i="1">
                            <a:latin typeface="Cambria Math" charset="0"/>
                          </a:rPr>
                          <m:t>𝑗</m:t>
                        </m:r>
                      </m:sub>
                    </m:sSub>
                    <m:r>
                      <a:rPr lang="en-US" i="1">
                        <a:latin typeface="Cambria Math" charset="0"/>
                        <a:ea typeface="Cambria Math" charset="0"/>
                        <a:cs typeface="Cambria Math" charset="0"/>
                      </a:rPr>
                      <m:t>∈</m:t>
                    </m:r>
                    <m:r>
                      <a:rPr lang="en-US" i="1">
                        <a:latin typeface="Cambria Math" charset="0"/>
                        <a:ea typeface="Cambria Math" charset="0"/>
                        <a:cs typeface="Cambria Math" charset="0"/>
                      </a:rPr>
                      <m:t>ℝ</m:t>
                    </m:r>
                    <m:r>
                      <a:rPr lang="en-US" i="1">
                        <a:latin typeface="Cambria Math" charset="0"/>
                      </a:rPr>
                      <m:t> </m:t>
                    </m:r>
                  </m:oMath>
                </a14:m>
                <a:r>
                  <a:rPr lang="en-US" dirty="0"/>
                  <a:t>. </a:t>
                </a:r>
                <a:endParaRPr lang="en-US" dirty="0" smtClean="0"/>
              </a:p>
              <a:p>
                <a:pPr>
                  <a:spcAft>
                    <a:spcPts val="600"/>
                  </a:spcAft>
                </a:pPr>
                <a:r>
                  <a:rPr lang="en-US" dirty="0" smtClean="0"/>
                  <a:t>We </a:t>
                </a:r>
                <a:r>
                  <a:rPr lang="en-US" dirty="0"/>
                  <a:t>can assess the quality of this split by measuring the entropy of the class distribution in each newly created </a:t>
                </a:r>
                <a:r>
                  <a:rPr lang="en-US" dirty="0"/>
                  <a:t>region, </a:t>
                </a:r>
                <a14:m>
                  <m:oMath xmlns:m="http://schemas.openxmlformats.org/officeDocument/2006/math">
                    <m:sSub>
                      <m:sSubPr>
                        <m:ctrlPr>
                          <a:rPr lang="en-US" i="1">
                            <a:latin typeface="Cambria Math" charset="0"/>
                          </a:rPr>
                        </m:ctrlPr>
                      </m:sSubPr>
                      <m:e>
                        <m:r>
                          <a:rPr lang="en-US" i="1">
                            <a:latin typeface="Cambria Math" charset="0"/>
                          </a:rPr>
                          <m:t>𝑅</m:t>
                        </m:r>
                      </m:e>
                      <m:sub>
                        <m:r>
                          <a:rPr lang="en-US" i="1">
                            <a:latin typeface="Cambria Math" charset="0"/>
                          </a:rPr>
                          <m:t>1</m:t>
                        </m:r>
                      </m:sub>
                    </m:sSub>
                    <m:r>
                      <a:rPr lang="en-US" i="1">
                        <a:latin typeface="Cambria Math" charset="0"/>
                      </a:rPr>
                      <m:t>,</m:t>
                    </m:r>
                    <m:sSub>
                      <m:sSubPr>
                        <m:ctrlPr>
                          <a:rPr lang="en-US" i="1">
                            <a:latin typeface="Cambria Math" charset="0"/>
                          </a:rPr>
                        </m:ctrlPr>
                      </m:sSubPr>
                      <m:e>
                        <m:r>
                          <a:rPr lang="en-US" i="1">
                            <a:latin typeface="Cambria Math" charset="0"/>
                          </a:rPr>
                          <m:t>𝑅</m:t>
                        </m:r>
                      </m:e>
                      <m:sub>
                        <m:r>
                          <a:rPr lang="en-US" i="1">
                            <a:latin typeface="Cambria Math" charset="0"/>
                          </a:rPr>
                          <m:t>2</m:t>
                        </m:r>
                      </m:sub>
                    </m:sSub>
                    <m:r>
                      <a:rPr lang="en-US" b="0" i="0" smtClean="0">
                        <a:latin typeface="Cambria Math" charset="0"/>
                      </a:rPr>
                      <m:t>:</m:t>
                    </m:r>
                  </m:oMath>
                </a14:m>
                <a:endParaRPr lang="en-US" dirty="0"/>
              </a:p>
              <a:p>
                <a:pPr>
                  <a:spcAft>
                    <a:spcPts val="600"/>
                  </a:spcAft>
                </a:pPr>
                <a:r>
                  <a:rPr lang="en-US" dirty="0"/>
                  <a:t/>
                </a:r>
                <a:br>
                  <a:rPr lang="en-US" dirty="0"/>
                </a:br>
                <a:endParaRPr lang="en-US" dirty="0"/>
              </a:p>
              <a:p>
                <a:pPr>
                  <a:spcAft>
                    <a:spcPts val="600"/>
                  </a:spcAft>
                </a:pPr>
                <a:r>
                  <a:rPr lang="en-US" b="1" dirty="0"/>
                  <a:t>Note: </a:t>
                </a:r>
                <a:r>
                  <a:rPr lang="en-US" dirty="0"/>
                  <a:t>we are actually computing the conditional entropy of the distribution of training points amongst the </a:t>
                </a:r>
                <a14:m>
                  <m:oMath xmlns:m="http://schemas.openxmlformats.org/officeDocument/2006/math">
                    <m:r>
                      <a:rPr lang="en-US" b="0" i="1" smtClean="0">
                        <a:latin typeface="Cambria Math" charset="0"/>
                      </a:rPr>
                      <m:t>𝐾</m:t>
                    </m:r>
                  </m:oMath>
                </a14:m>
                <a:r>
                  <a:rPr lang="en-US" dirty="0" smtClean="0"/>
                  <a:t> </a:t>
                </a:r>
                <a:r>
                  <a:rPr lang="en-US" dirty="0"/>
                  <a:t>classes given that the point is in region </a:t>
                </a:r>
                <a14:m>
                  <m:oMath xmlns:m="http://schemas.openxmlformats.org/officeDocument/2006/math">
                    <m:r>
                      <a:rPr lang="en-US" b="0" i="1" smtClean="0">
                        <a:latin typeface="Cambria Math" charset="0"/>
                      </a:rPr>
                      <m:t>𝑖</m:t>
                    </m:r>
                  </m:oMath>
                </a14:m>
                <a:r>
                  <a:rPr lang="en-US" dirty="0"/>
                  <a:t>.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5187" b="-13083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31</a:t>
            </a:fld>
            <a:endParaRPr lang="en-US"/>
          </a:p>
        </p:txBody>
      </p:sp>
      <p:pic>
        <p:nvPicPr>
          <p:cNvPr id="5" name="Picture 4"/>
          <p:cNvPicPr>
            <a:picLocks noChangeAspect="1"/>
          </p:cNvPicPr>
          <p:nvPr/>
        </p:nvPicPr>
        <p:blipFill>
          <a:blip r:embed="rId3"/>
          <a:stretch>
            <a:fillRect/>
          </a:stretch>
        </p:blipFill>
        <p:spPr>
          <a:xfrm>
            <a:off x="3450373" y="3939589"/>
            <a:ext cx="5905500" cy="685800"/>
          </a:xfrm>
          <a:prstGeom prst="rect">
            <a:avLst/>
          </a:prstGeom>
        </p:spPr>
      </p:pic>
    </p:spTree>
    <p:extLst>
      <p:ext uri="{BB962C8B-B14F-4D97-AF65-F5344CB8AC3E}">
        <p14:creationId xmlns:p14="http://schemas.microsoft.com/office/powerpoint/2010/main" val="5033936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Entropy</a:t>
            </a:r>
            <a:endParaRPr lang="en-US" dirty="0">
              <a:effectLst/>
            </a:endParaRPr>
          </a:p>
        </p:txBody>
      </p:sp>
      <p:sp>
        <p:nvSpPr>
          <p:cNvPr id="3" name="Content Placeholder 2"/>
          <p:cNvSpPr>
            <a:spLocks noGrp="1"/>
          </p:cNvSpPr>
          <p:nvPr>
            <p:ph idx="1"/>
          </p:nvPr>
        </p:nvSpPr>
        <p:spPr>
          <a:xfrm>
            <a:off x="844566" y="3207280"/>
            <a:ext cx="10327008" cy="2111143"/>
          </a:xfrm>
        </p:spPr>
        <p:txBody>
          <a:bodyPr/>
          <a:lstStyle/>
          <a:p>
            <a:r>
              <a:rPr lang="en-US" dirty="0"/>
              <a:t>We can now try to find the predictor j and the threshold </a:t>
            </a:r>
            <a:r>
              <a:rPr lang="en-US" dirty="0" err="1"/>
              <a:t>tj</a:t>
            </a:r>
            <a:r>
              <a:rPr lang="en-US" dirty="0"/>
              <a:t> that minimizes the average entropy over the two regions, weighted by the population of the regions: </a:t>
            </a:r>
            <a:endParaRPr lang="en-US" dirty="0"/>
          </a:p>
          <a:p>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32</a:t>
            </a:fld>
            <a:endParaRPr lang="en-US"/>
          </a:p>
        </p:txBody>
      </p:sp>
      <p:grpSp>
        <p:nvGrpSpPr>
          <p:cNvPr id="9" name="Group 8"/>
          <p:cNvGrpSpPr/>
          <p:nvPr/>
        </p:nvGrpSpPr>
        <p:grpSpPr>
          <a:xfrm>
            <a:off x="1195505" y="1064635"/>
            <a:ext cx="8077200" cy="1566699"/>
            <a:chOff x="1195505" y="1064635"/>
            <a:chExt cx="8077200" cy="1566699"/>
          </a:xfrm>
        </p:grpSpPr>
        <p:pic>
          <p:nvPicPr>
            <p:cNvPr id="7" name="Picture 6"/>
            <p:cNvPicPr>
              <a:picLocks noChangeAspect="1"/>
            </p:cNvPicPr>
            <p:nvPr/>
          </p:nvPicPr>
          <p:blipFill>
            <a:blip r:embed="rId2"/>
            <a:stretch>
              <a:fillRect/>
            </a:stretch>
          </p:blipFill>
          <p:spPr>
            <a:xfrm>
              <a:off x="1195505" y="1501034"/>
              <a:ext cx="8077200" cy="1130300"/>
            </a:xfrm>
            <a:prstGeom prst="rect">
              <a:avLst/>
            </a:prstGeom>
            <a:solidFill>
              <a:schemeClr val="bg1">
                <a:lumMod val="95000"/>
              </a:schemeClr>
            </a:solidFill>
          </p:spPr>
        </p:pic>
        <p:sp>
          <p:nvSpPr>
            <p:cNvPr id="8" name="TextBox 7"/>
            <p:cNvSpPr txBox="1"/>
            <p:nvPr/>
          </p:nvSpPr>
          <p:spPr>
            <a:xfrm>
              <a:off x="1195505" y="1064635"/>
              <a:ext cx="8077200" cy="461665"/>
            </a:xfrm>
            <a:prstGeom prst="rect">
              <a:avLst/>
            </a:prstGeom>
            <a:solidFill>
              <a:schemeClr val="tx1">
                <a:lumMod val="65000"/>
                <a:lumOff val="35000"/>
              </a:schemeClr>
            </a:solidFill>
          </p:spPr>
          <p:txBody>
            <a:bodyPr wrap="square" rtlCol="0">
              <a:spAutoFit/>
            </a:bodyPr>
            <a:lstStyle/>
            <a:p>
              <a:r>
                <a:rPr lang="en-US" sz="2400" dirty="0" smtClean="0">
                  <a:solidFill>
                    <a:schemeClr val="bg1">
                      <a:lumMod val="95000"/>
                    </a:schemeClr>
                  </a:solidFill>
                  <a:latin typeface="Karla" charset="0"/>
                  <a:ea typeface="Karla" charset="0"/>
                  <a:cs typeface="Karla" charset="0"/>
                </a:rPr>
                <a:t>Example</a:t>
              </a:r>
              <a:endParaRPr lang="en-US" dirty="0">
                <a:solidFill>
                  <a:schemeClr val="bg1">
                    <a:lumMod val="95000"/>
                  </a:schemeClr>
                </a:solidFill>
                <a:latin typeface="Karla" charset="0"/>
                <a:ea typeface="Karla" charset="0"/>
                <a:cs typeface="Karla" charset="0"/>
              </a:endParaRPr>
            </a:p>
          </p:txBody>
        </p:sp>
      </p:grpSp>
      <p:pic>
        <p:nvPicPr>
          <p:cNvPr id="10" name="Picture 9"/>
          <p:cNvPicPr>
            <a:picLocks noChangeAspect="1"/>
          </p:cNvPicPr>
          <p:nvPr/>
        </p:nvPicPr>
        <p:blipFill>
          <a:blip r:embed="rId3"/>
          <a:stretch>
            <a:fillRect/>
          </a:stretch>
        </p:blipFill>
        <p:spPr>
          <a:xfrm>
            <a:off x="3143250" y="4632623"/>
            <a:ext cx="5905500" cy="685800"/>
          </a:xfrm>
          <a:prstGeom prst="rect">
            <a:avLst/>
          </a:prstGeom>
        </p:spPr>
      </p:pic>
    </p:spTree>
    <p:extLst>
      <p:ext uri="{BB962C8B-B14F-4D97-AF65-F5344CB8AC3E}">
        <p14:creationId xmlns:p14="http://schemas.microsoft.com/office/powerpoint/2010/main" val="8328417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a:t>
            </a:r>
            <a:r>
              <a:rPr lang="en-US" dirty="0" smtClean="0"/>
              <a:t>Criteria</a:t>
            </a:r>
            <a:endParaRPr lang="en-US" dirty="0">
              <a:effectLst/>
            </a:endParaRPr>
          </a:p>
        </p:txBody>
      </p:sp>
      <p:sp>
        <p:nvSpPr>
          <p:cNvPr id="3" name="Content Placeholder 2"/>
          <p:cNvSpPr>
            <a:spLocks noGrp="1"/>
          </p:cNvSpPr>
          <p:nvPr>
            <p:ph idx="1"/>
          </p:nvPr>
        </p:nvSpPr>
        <p:spPr/>
        <p:txBody>
          <a:bodyPr/>
          <a:lstStyle/>
          <a:p>
            <a:r>
              <a:rPr lang="en-US" dirty="0"/>
              <a:t>Recall our intuitive guidelines for splitting criteria, which of the three criteria fits our guideline the best? </a:t>
            </a:r>
            <a:endParaRPr lang="en-US" dirty="0"/>
          </a:p>
          <a:p>
            <a:r>
              <a:rPr lang="en-US" dirty="0"/>
              <a:t>We have the following comparison of the value of the three criteria at different levels of purity (from 0 to 1) in a single region. </a:t>
            </a:r>
            <a:endParaRPr lang="en-US" dirty="0"/>
          </a:p>
          <a:p>
            <a:endParaRPr lang="en-US"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075" y="3005865"/>
            <a:ext cx="5750011" cy="3574108"/>
          </a:xfrm>
          <a:prstGeom prst="rect">
            <a:avLst/>
          </a:prstGeom>
        </p:spPr>
      </p:pic>
      <p:sp>
        <p:nvSpPr>
          <p:cNvPr id="6" name="Slide Number Placeholder 5"/>
          <p:cNvSpPr>
            <a:spLocks noGrp="1"/>
          </p:cNvSpPr>
          <p:nvPr>
            <p:ph type="sldNum" sz="quarter" idx="12"/>
          </p:nvPr>
        </p:nvSpPr>
        <p:spPr/>
        <p:txBody>
          <a:bodyPr/>
          <a:lstStyle/>
          <a:p>
            <a:fld id="{47445CB2-BF6F-6E49-AC61-7BDDE2E02F5B}" type="slidenum">
              <a:rPr lang="en-US" smtClean="0"/>
              <a:t>33</a:t>
            </a:fld>
            <a:endParaRPr lang="en-US"/>
          </a:p>
        </p:txBody>
      </p:sp>
    </p:spTree>
    <p:extLst>
      <p:ext uri="{BB962C8B-B14F-4D97-AF65-F5344CB8AC3E}">
        <p14:creationId xmlns:p14="http://schemas.microsoft.com/office/powerpoint/2010/main" val="10083346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Comparison of Criteria </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Recall our intuitive guidelines for splitting criteria, which of the three criteria fits our guideline the best? </a:t>
            </a:r>
            <a:endParaRPr lang="en-US" dirty="0"/>
          </a:p>
          <a:p>
            <a:pPr>
              <a:spcAft>
                <a:spcPts val="1800"/>
              </a:spcAft>
            </a:pPr>
            <a:r>
              <a:rPr lang="en-US" dirty="0"/>
              <a:t>To note that entropy penalizes impurity the most is not to say that it is the best splitting criteria. For one, a model with purer leaf nodes on a training set may not perform better on the testing test. </a:t>
            </a:r>
            <a:endParaRPr lang="en-US" dirty="0"/>
          </a:p>
          <a:p>
            <a:pPr>
              <a:spcAft>
                <a:spcPts val="1800"/>
              </a:spcAft>
            </a:pPr>
            <a:r>
              <a:rPr lang="en-US" dirty="0"/>
              <a:t>Another factor to consider is the size of the tree (i.e. model complexity) each criteria tends to promote. </a:t>
            </a:r>
            <a:endParaRPr lang="en-US" dirty="0"/>
          </a:p>
          <a:p>
            <a:pPr>
              <a:spcAft>
                <a:spcPts val="1800"/>
              </a:spcAft>
            </a:pPr>
            <a:r>
              <a:rPr lang="en-US" dirty="0"/>
              <a:t>To compare different decision tree models, we need to first discuss </a:t>
            </a:r>
            <a:r>
              <a:rPr lang="en-US" b="1" i="1" dirty="0" err="1"/>
              <a:t>stoping</a:t>
            </a:r>
            <a:r>
              <a:rPr lang="en-US" b="1" i="1" dirty="0"/>
              <a:t> conditions</a:t>
            </a:r>
            <a:r>
              <a:rPr lang="en-US" dirty="0"/>
              <a:t>. </a:t>
            </a:r>
            <a:endParaRPr lang="en-US" dirty="0"/>
          </a:p>
          <a:p>
            <a:pPr>
              <a:spcAft>
                <a:spcPts val="1800"/>
              </a:spcAft>
            </a:pPr>
            <a:endParaRPr lang="en-US" dirty="0">
              <a:effectLst/>
            </a:endParaRPr>
          </a:p>
        </p:txBody>
      </p:sp>
      <p:sp>
        <p:nvSpPr>
          <p:cNvPr id="5" name="Slide Number Placeholder 4"/>
          <p:cNvSpPr>
            <a:spLocks noGrp="1"/>
          </p:cNvSpPr>
          <p:nvPr>
            <p:ph type="sldNum" sz="quarter" idx="12"/>
          </p:nvPr>
        </p:nvSpPr>
        <p:spPr/>
        <p:txBody>
          <a:bodyPr/>
          <a:lstStyle/>
          <a:p>
            <a:fld id="{47445CB2-BF6F-6E49-AC61-7BDDE2E02F5B}" type="slidenum">
              <a:rPr lang="en-US" smtClean="0"/>
              <a:t>34</a:t>
            </a:fld>
            <a:endParaRPr lang="en-US"/>
          </a:p>
        </p:txBody>
      </p:sp>
    </p:spTree>
    <p:extLst>
      <p:ext uri="{BB962C8B-B14F-4D97-AF65-F5344CB8AC3E}">
        <p14:creationId xmlns:p14="http://schemas.microsoft.com/office/powerpoint/2010/main" val="157017665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&amp; </a:t>
            </a:r>
            <a:r>
              <a:rPr lang="en-US" dirty="0" smtClean="0"/>
              <a:t>Pruning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35</a:t>
            </a:fld>
            <a:endParaRPr lang="en-US"/>
          </a:p>
        </p:txBody>
      </p:sp>
    </p:spTree>
    <p:extLst>
      <p:ext uri="{BB962C8B-B14F-4D97-AF65-F5344CB8AC3E}">
        <p14:creationId xmlns:p14="http://schemas.microsoft.com/office/powerpoint/2010/main" val="13872731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pPr>
              <a:spcAft>
                <a:spcPts val="2400"/>
              </a:spcAft>
            </a:pPr>
            <a:r>
              <a:rPr lang="en-US" dirty="0"/>
              <a:t>If we don’t terminate the decision tree learning algorithm manually, the tree will continue to grow until each region defined by the model contains exact one training point (and the model attains 100% training accuracy). </a:t>
            </a:r>
            <a:endParaRPr lang="en-US" dirty="0"/>
          </a:p>
          <a:p>
            <a:pPr>
              <a:spcAft>
                <a:spcPts val="2400"/>
              </a:spcAft>
            </a:pPr>
            <a:r>
              <a:rPr lang="en-US" dirty="0"/>
              <a:t>To prevent this from happening, we can simply stop the algorithm at a particular depth. </a:t>
            </a:r>
            <a:endParaRPr lang="en-US" dirty="0"/>
          </a:p>
          <a:p>
            <a:pPr>
              <a:spcAft>
                <a:spcPts val="2400"/>
              </a:spcAft>
            </a:pPr>
            <a:r>
              <a:rPr lang="en-US" dirty="0"/>
              <a:t>But how do we determine the appropriate depth?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36</a:t>
            </a:fld>
            <a:endParaRPr lang="en-US"/>
          </a:p>
        </p:txBody>
      </p:sp>
    </p:spTree>
    <p:extLst>
      <p:ext uri="{BB962C8B-B14F-4D97-AF65-F5344CB8AC3E}">
        <p14:creationId xmlns:p14="http://schemas.microsoft.com/office/powerpoint/2010/main" val="185649891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r>
              <a:rPr lang="en-US" dirty="0"/>
              <a:t>Consider the result of training a decision tree of various depths on a previous example dataset: </a:t>
            </a:r>
            <a:endParaRPr lang="en-US" dirty="0">
              <a:effectLst/>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0498" y="1707956"/>
            <a:ext cx="7829378" cy="2970792"/>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7634" y="4144782"/>
            <a:ext cx="7041080" cy="2658186"/>
          </a:xfrm>
          <a:prstGeom prst="rect">
            <a:avLst/>
          </a:prstGeom>
        </p:spPr>
      </p:pic>
      <p:sp>
        <p:nvSpPr>
          <p:cNvPr id="6" name="Slide Number Placeholder 5"/>
          <p:cNvSpPr>
            <a:spLocks noGrp="1"/>
          </p:cNvSpPr>
          <p:nvPr>
            <p:ph type="sldNum" sz="quarter" idx="12"/>
          </p:nvPr>
        </p:nvSpPr>
        <p:spPr/>
        <p:txBody>
          <a:bodyPr/>
          <a:lstStyle/>
          <a:p>
            <a:fld id="{47445CB2-BF6F-6E49-AC61-7BDDE2E02F5B}" type="slidenum">
              <a:rPr lang="en-US" smtClean="0"/>
              <a:t>37</a:t>
            </a:fld>
            <a:endParaRPr lang="en-US"/>
          </a:p>
        </p:txBody>
      </p:sp>
    </p:spTree>
    <p:extLst>
      <p:ext uri="{BB962C8B-B14F-4D97-AF65-F5344CB8AC3E}">
        <p14:creationId xmlns:p14="http://schemas.microsoft.com/office/powerpoint/2010/main" val="19402358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Variance vs </a:t>
            </a:r>
            <a:r>
              <a:rPr lang="en-US" dirty="0" smtClean="0"/>
              <a:t>Bias</a:t>
            </a:r>
            <a:endParaRPr lang="en-US" dirty="0">
              <a:effectLst/>
            </a:endParaRPr>
          </a:p>
        </p:txBody>
      </p:sp>
      <p:sp>
        <p:nvSpPr>
          <p:cNvPr id="3" name="Content Placeholder 2"/>
          <p:cNvSpPr>
            <a:spLocks noGrp="1"/>
          </p:cNvSpPr>
          <p:nvPr>
            <p:ph idx="1"/>
          </p:nvPr>
        </p:nvSpPr>
        <p:spPr/>
        <p:txBody>
          <a:bodyPr/>
          <a:lstStyle/>
          <a:p>
            <a:r>
              <a:rPr lang="en-US" dirty="0"/>
              <a:t>We make some observations about our models: </a:t>
            </a:r>
            <a:endParaRPr lang="en-US" dirty="0"/>
          </a:p>
          <a:p>
            <a:r>
              <a:rPr lang="en-US" dirty="0"/>
              <a:t>▶  </a:t>
            </a:r>
            <a:r>
              <a:rPr lang="en-US" b="1" dirty="0"/>
              <a:t>(Bias) </a:t>
            </a:r>
            <a:r>
              <a:rPr lang="en-US" dirty="0"/>
              <a:t>A tree of depth 4 is not a good fit for the training data - it’s unable to capture the nonlinear boundary separating the two classes. </a:t>
            </a:r>
            <a:endParaRPr lang="en-US" dirty="0"/>
          </a:p>
          <a:p>
            <a:r>
              <a:rPr lang="en-US" dirty="0"/>
              <a:t>▶  </a:t>
            </a:r>
            <a:r>
              <a:rPr lang="en-US" b="1" dirty="0"/>
              <a:t>(Bias) </a:t>
            </a:r>
            <a:r>
              <a:rPr lang="en-US" dirty="0"/>
              <a:t>With an extremely high depth, we can obtain a model that correctly classifies all points on the boundary (by zig-zagging around each point). </a:t>
            </a:r>
            <a:endParaRPr lang="en-US" dirty="0"/>
          </a:p>
          <a:p>
            <a:r>
              <a:rPr lang="en-US" dirty="0"/>
              <a:t>▶  </a:t>
            </a:r>
            <a:r>
              <a:rPr lang="en-US" b="1" dirty="0"/>
              <a:t>(Variance) </a:t>
            </a:r>
            <a:r>
              <a:rPr lang="en-US" dirty="0"/>
              <a:t>The tree of depth 4 is robust to slight perturbations in the training data - the square carved out by the model is stable if you move the boundary points a bit. </a:t>
            </a:r>
            <a:endParaRPr lang="en-US" dirty="0"/>
          </a:p>
          <a:p>
            <a:r>
              <a:rPr lang="en-US" dirty="0"/>
              <a:t>▶  </a:t>
            </a:r>
            <a:r>
              <a:rPr lang="en-US" b="1" dirty="0"/>
              <a:t>(Variance) </a:t>
            </a:r>
            <a:r>
              <a:rPr lang="en-US" dirty="0"/>
              <a:t>Trees of high depth are sensitive to perturbations in the training data, especially to changes in the boundary points. </a:t>
            </a:r>
            <a:endParaRPr lang="en-US" dirty="0"/>
          </a:p>
          <a:p>
            <a:r>
              <a:rPr lang="en-US" dirty="0"/>
              <a:t>Not surprisingly, complex ones have low bias (able to capture more complex geometry in the data) but high variance (can over fit). Complex trees are also harder to interpret and more computationally expensive to train. </a:t>
            </a:r>
            <a:endParaRPr lang="en-US" dirty="0">
              <a:effectLst/>
            </a:endParaRPr>
          </a:p>
        </p:txBody>
      </p:sp>
      <p:sp>
        <p:nvSpPr>
          <p:cNvPr id="6" name="Slide Number Placeholder 5"/>
          <p:cNvSpPr>
            <a:spLocks noGrp="1"/>
          </p:cNvSpPr>
          <p:nvPr>
            <p:ph type="sldNum" sz="quarter" idx="12"/>
          </p:nvPr>
        </p:nvSpPr>
        <p:spPr/>
        <p:txBody>
          <a:bodyPr/>
          <a:lstStyle/>
          <a:p>
            <a:fld id="{47445CB2-BF6F-6E49-AC61-7BDDE2E02F5B}" type="slidenum">
              <a:rPr lang="en-US" smtClean="0"/>
              <a:t>38</a:t>
            </a:fld>
            <a:endParaRPr lang="en-US"/>
          </a:p>
        </p:txBody>
      </p:sp>
    </p:spTree>
    <p:extLst>
      <p:ext uri="{BB962C8B-B14F-4D97-AF65-F5344CB8AC3E}">
        <p14:creationId xmlns:p14="http://schemas.microsoft.com/office/powerpoint/2010/main" val="555799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r>
              <a:rPr lang="en-US" dirty="0"/>
              <a:t>Common simple stopping conditions: </a:t>
            </a:r>
            <a:endParaRPr lang="en-US" dirty="0"/>
          </a:p>
          <a:p>
            <a:r>
              <a:rPr lang="en-US" dirty="0"/>
              <a:t>▶  Don’t split a region if all instances in the region belong to the same class </a:t>
            </a:r>
            <a:endParaRPr lang="en-US" dirty="0"/>
          </a:p>
          <a:p>
            <a:r>
              <a:rPr lang="en-US" dirty="0"/>
              <a:t>▶  Don’t split a region if the number of instances in the sub-region will fall below pre-defined threshold </a:t>
            </a:r>
            <a:endParaRPr lang="en-US" dirty="0"/>
          </a:p>
          <a:p>
            <a:r>
              <a:rPr lang="en-US" dirty="0"/>
              <a:t>▶  Don’t split a region if the total number of leaves in the tree will exceed pre-defined threshold </a:t>
            </a:r>
            <a:endParaRPr lang="en-US" dirty="0"/>
          </a:p>
          <a:p>
            <a:r>
              <a:rPr lang="en-US" dirty="0"/>
              <a:t>The appropriate thresholds can be determined by evaluating the model on a held-out data set or, better yet, via cross-validation.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39</a:t>
            </a:fld>
            <a:endParaRPr lang="en-US"/>
          </a:p>
        </p:txBody>
      </p:sp>
    </p:spTree>
    <p:extLst>
      <p:ext uri="{BB962C8B-B14F-4D97-AF65-F5344CB8AC3E}">
        <p14:creationId xmlns:p14="http://schemas.microsoft.com/office/powerpoint/2010/main" val="1188672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spcAft>
                    <a:spcPts val="1800"/>
                  </a:spcAft>
                </a:pPr>
                <a:r>
                  <a:rPr lang="en-US" dirty="0" smtClean="0"/>
                  <a:t>Recall:</a:t>
                </a:r>
              </a:p>
              <a:p>
                <a:pPr marL="523875">
                  <a:spcAft>
                    <a:spcPts val="1800"/>
                  </a:spcAft>
                </a:pPr>
                <a:r>
                  <a:rPr lang="en-US" b="1" dirty="0" smtClean="0"/>
                  <a:t>the </a:t>
                </a:r>
                <a:r>
                  <a:rPr lang="en-US" b="1" dirty="0"/>
                  <a:t>decision boundary </a:t>
                </a:r>
                <a:r>
                  <a:rPr lang="en-US" dirty="0"/>
                  <a:t>is defined where the probability of being in class 1 and class 0 are </a:t>
                </a:r>
                <a:r>
                  <a:rPr lang="en-US" dirty="0"/>
                  <a:t>equal, i.e. </a:t>
                </a:r>
                <a:endParaRPr lang="en-US" i="1" dirty="0" smtClean="0">
                  <a:latin typeface="Cambria Math" charset="0"/>
                </a:endParaRPr>
              </a:p>
              <a:p>
                <a:pPr marL="523875" algn="ctr">
                  <a:spcAft>
                    <a:spcPts val="1800"/>
                  </a:spcAft>
                </a:pP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𝑌</m:t>
                        </m:r>
                        <m:r>
                          <a:rPr lang="en-US" i="1">
                            <a:latin typeface="Cambria Math" charset="0"/>
                          </a:rPr>
                          <m:t>=1</m:t>
                        </m:r>
                      </m:e>
                    </m:d>
                    <m:r>
                      <a:rPr lang="en-US" i="1">
                        <a:latin typeface="Cambria Math" charset="0"/>
                      </a:rPr>
                      <m:t>=</m:t>
                    </m:r>
                    <m:r>
                      <a:rPr lang="en-US" b="0" i="0" smtClean="0">
                        <a:latin typeface="Cambria Math" charset="0"/>
                      </a:rPr>
                      <m:t>1−</m:t>
                    </m:r>
                    <m:r>
                      <a:rPr lang="en-US" b="0" i="1" smtClean="0">
                        <a:latin typeface="Cambria Math" charset="0"/>
                      </a:rPr>
                      <m:t>𝑃</m:t>
                    </m:r>
                    <m:r>
                      <a:rPr lang="en-US" b="0" i="1" smtClean="0">
                        <a:latin typeface="Cambria Math" charset="0"/>
                      </a:rPr>
                      <m:t>(</m:t>
                    </m:r>
                    <m:r>
                      <a:rPr lang="en-US" b="0" i="1" smtClean="0">
                        <a:latin typeface="Cambria Math" charset="0"/>
                      </a:rPr>
                      <m:t>𝑌</m:t>
                    </m:r>
                    <m:r>
                      <a:rPr lang="en-US" b="0" i="1" smtClean="0">
                        <a:latin typeface="Cambria Math" charset="0"/>
                      </a:rPr>
                      <m:t>=1)</m:t>
                    </m:r>
                  </m:oMath>
                </a14:m>
                <a:r>
                  <a:rPr lang="en-US" dirty="0" smtClean="0"/>
                  <a:t>, </a:t>
                </a:r>
              </a:p>
              <a:p>
                <a:pPr marL="523875">
                  <a:spcAft>
                    <a:spcPts val="1800"/>
                  </a:spcAft>
                </a:pPr>
                <a:r>
                  <a:rPr lang="en-US" dirty="0" smtClean="0"/>
                  <a:t>or the </a:t>
                </a:r>
                <a:r>
                  <a:rPr lang="en-US" dirty="0" smtClean="0">
                    <a:latin typeface="Courier" charset="0"/>
                    <a:ea typeface="Courier" charset="0"/>
                    <a:cs typeface="Courier" charset="0"/>
                  </a:rPr>
                  <a:t>log-odds=0</a:t>
                </a:r>
                <a:r>
                  <a:rPr lang="en-US" dirty="0" smtClean="0"/>
                  <a:t>: </a:t>
                </a:r>
                <a:r>
                  <a:rPr lang="en-US" dirty="0"/>
                  <a:t> </a:t>
                </a:r>
                <a:endParaRPr lang="en-US" b="1" i="1" dirty="0" smtClean="0">
                  <a:latin typeface="Cambria Math" charset="0"/>
                </a:endParaRPr>
              </a:p>
              <a:p>
                <a:pPr marL="523875" algn="ctr">
                  <a:spcAft>
                    <a:spcPts val="1800"/>
                  </a:spcAft>
                </a:pPr>
                <a14:m>
                  <m:oMath xmlns:m="http://schemas.openxmlformats.org/officeDocument/2006/math">
                    <m:r>
                      <a:rPr lang="en-US" b="1" i="1">
                        <a:latin typeface="Cambria Math" charset="0"/>
                      </a:rPr>
                      <m:t>𝒙</m:t>
                    </m:r>
                    <m:r>
                      <a:rPr lang="en-US" i="1">
                        <a:latin typeface="Cambria Math" charset="0"/>
                      </a:rPr>
                      <m:t>𝛽</m:t>
                    </m:r>
                    <m:r>
                      <a:rPr lang="en-US" i="1">
                        <a:latin typeface="Cambria Math" charset="0"/>
                      </a:rPr>
                      <m:t>=0</m:t>
                    </m:r>
                    <m:r>
                      <a:rPr lang="en-US">
                        <a:latin typeface="Cambria Math" charset="0"/>
                      </a:rPr>
                      <m:t>,</m:t>
                    </m:r>
                  </m:oMath>
                </a14:m>
                <a:r>
                  <a:rPr lang="en-US" dirty="0"/>
                  <a:t> </a:t>
                </a:r>
                <a:endParaRPr lang="en-US" dirty="0" smtClean="0"/>
              </a:p>
              <a:p>
                <a:pPr marL="523875">
                  <a:spcAft>
                    <a:spcPts val="1800"/>
                  </a:spcAft>
                </a:pPr>
                <a:r>
                  <a:rPr lang="en-US" dirty="0" smtClean="0"/>
                  <a:t>this </a:t>
                </a:r>
                <a:r>
                  <a:rPr lang="en-US" dirty="0"/>
                  <a:t>equation defines a line or a hyperplane. </a:t>
                </a:r>
              </a:p>
              <a:p>
                <a:pPr>
                  <a:spcAft>
                    <a:spcPts val="18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103458"/>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47445CB2-BF6F-6E49-AC61-7BDDE2E02F5B}" type="slidenum">
              <a:rPr lang="en-US" smtClean="0"/>
              <a:t>4</a:t>
            </a:fld>
            <a:endParaRPr lang="en-US"/>
          </a:p>
        </p:txBody>
      </p:sp>
    </p:spTree>
    <p:extLst>
      <p:ext uri="{BB962C8B-B14F-4D97-AF65-F5344CB8AC3E}">
        <p14:creationId xmlns:p14="http://schemas.microsoft.com/office/powerpoint/2010/main" val="597667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a:t>
            </a:r>
            <a:r>
              <a:rPr lang="en-US" dirty="0" smtClean="0"/>
              <a:t>Conditions</a:t>
            </a:r>
            <a:endParaRPr lang="en-US" dirty="0"/>
          </a:p>
        </p:txBody>
      </p:sp>
      <p:sp>
        <p:nvSpPr>
          <p:cNvPr id="3" name="Content Placeholder 2"/>
          <p:cNvSpPr>
            <a:spLocks noGrp="1"/>
          </p:cNvSpPr>
          <p:nvPr>
            <p:ph idx="1"/>
          </p:nvPr>
        </p:nvSpPr>
        <p:spPr/>
        <p:txBody>
          <a:bodyPr/>
          <a:lstStyle/>
          <a:p>
            <a:r>
              <a:rPr lang="en-US" dirty="0"/>
              <a:t>More restrictive stopping conditions: </a:t>
            </a:r>
            <a:endParaRPr lang="en-US" dirty="0"/>
          </a:p>
          <a:p>
            <a:r>
              <a:rPr lang="en-US" dirty="0"/>
              <a:t>▶  Don’t split a region if the class distribution of the training points inside the region are independent of the predictors </a:t>
            </a:r>
            <a:endParaRPr lang="en-US" dirty="0"/>
          </a:p>
          <a:p>
            <a:r>
              <a:rPr lang="en-US" dirty="0"/>
              <a:t>▶  Compute the gain in purity, information or reduction in entropy of splitting a region R </a:t>
            </a:r>
            <a:endParaRPr lang="en-US" dirty="0"/>
          </a:p>
          <a:p>
            <a:r>
              <a:rPr lang="en-US" dirty="0"/>
              <a:t>Gain(R) = ∆(R) = m(R) − N1 m(R1) − N2 m(R2) NN </a:t>
            </a:r>
            <a:endParaRPr lang="en-US" dirty="0"/>
          </a:p>
          <a:p>
            <a:r>
              <a:rPr lang="en-US" dirty="0"/>
              <a:t>where m is a metric like the Gini Index or entropy. Don’t split if the gain is less than some pre-defined threshold. </a:t>
            </a:r>
            <a:endParaRPr lang="en-US" dirty="0"/>
          </a:p>
          <a:p>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40</a:t>
            </a:fld>
            <a:endParaRPr lang="en-US"/>
          </a:p>
        </p:txBody>
      </p:sp>
    </p:spTree>
    <p:extLst>
      <p:ext uri="{BB962C8B-B14F-4D97-AF65-F5344CB8AC3E}">
        <p14:creationId xmlns:p14="http://schemas.microsoft.com/office/powerpoint/2010/main" val="11192820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for Pruning</a:t>
            </a:r>
            <a:endParaRPr lang="en-US" dirty="0"/>
          </a:p>
        </p:txBody>
      </p:sp>
      <p:sp>
        <p:nvSpPr>
          <p:cNvPr id="3" name="Content Placeholder 2"/>
          <p:cNvSpPr>
            <a:spLocks noGrp="1"/>
          </p:cNvSpPr>
          <p:nvPr>
            <p:ph idx="1"/>
          </p:nvPr>
        </p:nvSpPr>
        <p:spPr/>
        <p:txBody>
          <a:bodyPr/>
          <a:lstStyle/>
          <a:p>
            <a:r>
              <a:rPr lang="en-US" dirty="0" smtClean="0">
                <a:effectLst/>
              </a:rPr>
              <a:t>as</a:t>
            </a:r>
            <a:endParaRPr lang="en-US" dirty="0">
              <a:effectLst/>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8232" y="1431067"/>
            <a:ext cx="8637373" cy="4858522"/>
          </a:xfrm>
          <a:prstGeom prst="rect">
            <a:avLst/>
          </a:prstGeom>
        </p:spPr>
      </p:pic>
      <p:sp>
        <p:nvSpPr>
          <p:cNvPr id="9" name="Slide Number Placeholder 8"/>
          <p:cNvSpPr>
            <a:spLocks noGrp="1"/>
          </p:cNvSpPr>
          <p:nvPr>
            <p:ph type="sldNum" sz="quarter" idx="12"/>
          </p:nvPr>
        </p:nvSpPr>
        <p:spPr/>
        <p:txBody>
          <a:bodyPr/>
          <a:lstStyle/>
          <a:p>
            <a:fld id="{47445CB2-BF6F-6E49-AC61-7BDDE2E02F5B}" type="slidenum">
              <a:rPr lang="en-US" smtClean="0"/>
              <a:t>41</a:t>
            </a:fld>
            <a:endParaRPr lang="en-US"/>
          </a:p>
        </p:txBody>
      </p:sp>
    </p:spTree>
    <p:extLst>
      <p:ext uri="{BB962C8B-B14F-4D97-AF65-F5344CB8AC3E}">
        <p14:creationId xmlns:p14="http://schemas.microsoft.com/office/powerpoint/2010/main" val="6150881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Pruning	</a:t>
            </a:r>
            <a:endParaRPr lang="en-US" dirty="0">
              <a:effectLst/>
            </a:endParaRPr>
          </a:p>
        </p:txBody>
      </p:sp>
      <p:sp>
        <p:nvSpPr>
          <p:cNvPr id="3" name="Content Placeholder 2"/>
          <p:cNvSpPr>
            <a:spLocks noGrp="1"/>
          </p:cNvSpPr>
          <p:nvPr>
            <p:ph idx="1"/>
          </p:nvPr>
        </p:nvSpPr>
        <p:spPr/>
        <p:txBody>
          <a:bodyPr/>
          <a:lstStyle/>
          <a:p>
            <a:r>
              <a:rPr lang="en-US" dirty="0"/>
              <a:t>Rather than preventing a complex tree from growing, we can obtain a simpler tree by ‘pruning’ a complex one. </a:t>
            </a:r>
            <a:endParaRPr lang="en-US" dirty="0"/>
          </a:p>
          <a:p>
            <a:r>
              <a:rPr lang="en-US" dirty="0"/>
              <a:t>There are many method of pruning, a common one is </a:t>
            </a:r>
            <a:r>
              <a:rPr lang="en-US" b="1" i="1" dirty="0"/>
              <a:t>cost complexity pruning</a:t>
            </a:r>
            <a:r>
              <a:rPr lang="en-US" dirty="0"/>
              <a:t>, where by we select from a array of smaller subtrees of the full model that optimizes a balance of performance and efficiency. </a:t>
            </a:r>
            <a:endParaRPr lang="en-US" dirty="0"/>
          </a:p>
          <a:p>
            <a:r>
              <a:rPr lang="en-US" dirty="0"/>
              <a:t>That is, we measure</a:t>
            </a:r>
            <a:br>
              <a:rPr lang="en-US" dirty="0"/>
            </a:br>
            <a:r>
              <a:rPr lang="en-US" dirty="0"/>
              <a:t>C(T) = Error(T) + α|T| </a:t>
            </a:r>
            <a:endParaRPr lang="en-US" dirty="0"/>
          </a:p>
          <a:p>
            <a:r>
              <a:rPr lang="en-US" dirty="0"/>
              <a:t>where T is a decision (sub) tree, |T | is the number of leaves in the tree and α is the parameter for penalizing model complexity. </a:t>
            </a:r>
            <a:endParaRPr lang="en-US" dirty="0"/>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42</a:t>
            </a:fld>
            <a:endParaRPr lang="en-US"/>
          </a:p>
        </p:txBody>
      </p:sp>
    </p:spTree>
    <p:extLst>
      <p:ext uri="{BB962C8B-B14F-4D97-AF65-F5344CB8AC3E}">
        <p14:creationId xmlns:p14="http://schemas.microsoft.com/office/powerpoint/2010/main" val="941564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Regression Trees</a:t>
            </a:r>
            <a:r>
              <a:rPr lang="en-US" dirty="0"/>
              <a:t/>
            </a:r>
            <a:br>
              <a:rPr lang="en-US" dirty="0"/>
            </a:b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43</a:t>
            </a:fld>
            <a:endParaRPr lang="en-US"/>
          </a:p>
        </p:txBody>
      </p:sp>
    </p:spTree>
    <p:extLst>
      <p:ext uri="{BB962C8B-B14F-4D97-AF65-F5344CB8AC3E}">
        <p14:creationId xmlns:p14="http://schemas.microsoft.com/office/powerpoint/2010/main" val="10377837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a:t>
            </a:r>
            <a:r>
              <a:rPr lang="en-US" dirty="0" smtClean="0"/>
              <a:t>Algorithm</a:t>
            </a:r>
            <a:endParaRPr lang="en-US" dirty="0"/>
          </a:p>
        </p:txBody>
      </p:sp>
      <p:sp>
        <p:nvSpPr>
          <p:cNvPr id="3" name="Content Placeholder 2"/>
          <p:cNvSpPr>
            <a:spLocks noGrp="1"/>
          </p:cNvSpPr>
          <p:nvPr>
            <p:ph idx="1"/>
          </p:nvPr>
        </p:nvSpPr>
        <p:spPr/>
        <p:txBody>
          <a:bodyPr/>
          <a:lstStyle/>
          <a:p>
            <a:r>
              <a:rPr lang="en-US" dirty="0"/>
              <a:t>To learn a decision tree model, we take a greedy approach: </a:t>
            </a:r>
            <a:endParaRPr lang="en-US" dirty="0"/>
          </a:p>
          <a:p>
            <a:pPr marL="1200120" lvl="1" indent="-457200">
              <a:buSzPct val="85000"/>
              <a:buFont typeface="+mj-lt"/>
              <a:buAutoNum type="arabicPeriod"/>
            </a:pPr>
            <a:r>
              <a:rPr lang="en-US" sz="2400" dirty="0"/>
              <a:t>Start with an empty decision tree (undivided feature space) </a:t>
            </a:r>
          </a:p>
          <a:p>
            <a:pPr marL="1200120" lvl="1" indent="-457200">
              <a:buSzPct val="85000"/>
              <a:buFont typeface="+mj-lt"/>
              <a:buAutoNum type="arabicPeriod"/>
            </a:pPr>
            <a:r>
              <a:rPr lang="en-US" sz="2400" dirty="0"/>
              <a:t>Choose the ‘optimal’ predictor on which to split and choose the ‘optimal’ threshold value for splitting by applying a </a:t>
            </a:r>
            <a:r>
              <a:rPr lang="en-US" sz="2400" b="1" i="1" dirty="0"/>
              <a:t>splitting criterion </a:t>
            </a:r>
            <a:endParaRPr lang="en-US" sz="2400" dirty="0"/>
          </a:p>
          <a:p>
            <a:pPr marL="1200120" lvl="1" indent="-457200">
              <a:buSzPct val="85000"/>
              <a:buFont typeface="+mj-lt"/>
              <a:buAutoNum type="arabicPeriod"/>
            </a:pPr>
            <a:r>
              <a:rPr lang="en-US" sz="2400" dirty="0" err="1"/>
              <a:t>Recurse</a:t>
            </a:r>
            <a:r>
              <a:rPr lang="en-US" sz="2400" dirty="0"/>
              <a:t> on on each new node until </a:t>
            </a:r>
            <a:r>
              <a:rPr lang="en-US" sz="2400" b="1" i="1" dirty="0"/>
              <a:t>stopping condition </a:t>
            </a:r>
            <a:r>
              <a:rPr lang="en-US" sz="2400" dirty="0"/>
              <a:t>is met </a:t>
            </a:r>
            <a:r>
              <a:rPr lang="en-US" sz="2400" dirty="0" smtClean="0"/>
              <a:t/>
            </a:r>
            <a:br>
              <a:rPr lang="en-US" sz="2400" dirty="0" smtClean="0"/>
            </a:br>
            <a:endParaRPr lang="en-US" sz="2400" dirty="0"/>
          </a:p>
          <a:p>
            <a:r>
              <a:rPr lang="en-US" dirty="0"/>
              <a:t>For classification, we label each region in the model with the label of the class to which the plurality of the points within the region belong. </a:t>
            </a:r>
            <a:endParaRPr lang="en-US" dirty="0"/>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44</a:t>
            </a:fld>
            <a:endParaRPr lang="en-US"/>
          </a:p>
        </p:txBody>
      </p:sp>
    </p:spTree>
    <p:extLst>
      <p:ext uri="{BB962C8B-B14F-4D97-AF65-F5344CB8AC3E}">
        <p14:creationId xmlns:p14="http://schemas.microsoft.com/office/powerpoint/2010/main" val="20135651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Decision Trees for </a:t>
            </a:r>
            <a:r>
              <a:rPr lang="en-US" dirty="0" smtClean="0"/>
              <a:t>Regression</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45</a:t>
            </a:fld>
            <a:endParaRPr lang="en-US"/>
          </a:p>
        </p:txBody>
      </p:sp>
    </p:spTree>
    <p:extLst>
      <p:ext uri="{BB962C8B-B14F-4D97-AF65-F5344CB8AC3E}">
        <p14:creationId xmlns:p14="http://schemas.microsoft.com/office/powerpoint/2010/main" val="131790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Adaptations for </a:t>
            </a:r>
            <a:r>
              <a:rPr lang="en-US" dirty="0" smtClean="0"/>
              <a:t>Regression</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737696" cy="2111143"/>
              </a:xfrm>
            </p:spPr>
            <p:txBody>
              <a:bodyPr/>
              <a:lstStyle/>
              <a:p>
                <a:r>
                  <a:rPr lang="en-US" dirty="0" smtClean="0"/>
                  <a:t>With just two modifications, we can use a decision tree model for regression: </a:t>
                </a:r>
                <a:endParaRPr lang="en-US" dirty="0"/>
              </a:p>
              <a:p>
                <a:pPr marL="457200" indent="-457200">
                  <a:buFont typeface="+mj-lt"/>
                  <a:buAutoNum type="arabicPeriod"/>
                </a:pPr>
                <a:r>
                  <a:rPr lang="en-US" dirty="0" smtClean="0"/>
                  <a:t>The </a:t>
                </a:r>
                <a:r>
                  <a:rPr lang="en-US" dirty="0"/>
                  <a:t>three splitting criteria we’ve examined each promoted splits that were pure - new regions increasingly specialized in a single class. </a:t>
                </a:r>
                <a:r>
                  <a:rPr lang="en-US" dirty="0" smtClean="0"/>
                  <a:t/>
                </a:r>
                <a:br>
                  <a:rPr lang="en-US" dirty="0" smtClean="0"/>
                </a:br>
                <a:r>
                  <a:rPr lang="en-US" dirty="0" smtClean="0"/>
                  <a:t>For </a:t>
                </a:r>
                <a:r>
                  <a:rPr lang="en-US" dirty="0"/>
                  <a:t>classification, purity of the regions is a good indicator the performance of the model. </a:t>
                </a:r>
                <a:r>
                  <a:rPr lang="en-US" dirty="0" smtClean="0"/>
                  <a:t/>
                </a:r>
                <a:br>
                  <a:rPr lang="en-US" dirty="0" smtClean="0"/>
                </a:br>
                <a:r>
                  <a:rPr lang="en-US" dirty="0" smtClean="0"/>
                  <a:t>For </a:t>
                </a:r>
                <a:r>
                  <a:rPr lang="en-US" dirty="0"/>
                  <a:t>regression, we want to select a splitting criterion that promotes splits that improves the predictive accuracy of the model as measured by, say, the MSE. </a:t>
                </a:r>
                <a:endParaRPr lang="en-US" dirty="0"/>
              </a:p>
              <a:p>
                <a:pPr marL="457200" indent="-457200">
                  <a:buFont typeface="+mj-lt"/>
                  <a:buAutoNum type="arabicPeriod"/>
                </a:pPr>
                <a:r>
                  <a:rPr lang="en-US" dirty="0" smtClean="0"/>
                  <a:t>For </a:t>
                </a:r>
                <a:r>
                  <a:rPr lang="en-US" dirty="0"/>
                  <a:t>regression with output in </a:t>
                </a:r>
                <a14:m>
                  <m:oMath xmlns:m="http://schemas.openxmlformats.org/officeDocument/2006/math">
                    <m:r>
                      <a:rPr lang="en-US" i="1" smtClean="0">
                        <a:latin typeface="Cambria Math" charset="0"/>
                        <a:ea typeface="Cambria Math" charset="0"/>
                        <a:cs typeface="Cambria Math" charset="0"/>
                      </a:rPr>
                      <m:t>ℝ</m:t>
                    </m:r>
                    <m:r>
                      <a:rPr lang="en-US" b="0" i="0" smtClean="0">
                        <a:latin typeface="Cambria Math" charset="0"/>
                        <a:ea typeface="Cambria Math" charset="0"/>
                        <a:cs typeface="Cambria Math" charset="0"/>
                      </a:rPr>
                      <m:t>,</m:t>
                    </m:r>
                  </m:oMath>
                </a14:m>
                <a:r>
                  <a:rPr lang="en-US" dirty="0"/>
                  <a:t> we want to label each region in the model with a real number - typically the average of the output values of the training points contained in the region.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r="-57" b="-125360"/>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47445CB2-BF6F-6E49-AC61-7BDDE2E02F5B}" type="slidenum">
              <a:rPr lang="en-US" smtClean="0"/>
              <a:t>46</a:t>
            </a:fld>
            <a:endParaRPr lang="en-US"/>
          </a:p>
        </p:txBody>
      </p:sp>
    </p:spTree>
    <p:extLst>
      <p:ext uri="{BB962C8B-B14F-4D97-AF65-F5344CB8AC3E}">
        <p14:creationId xmlns:p14="http://schemas.microsoft.com/office/powerpoint/2010/main" val="80490493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Regression </a:t>
            </a:r>
            <a:r>
              <a:rPr lang="en-US" dirty="0" smtClean="0"/>
              <a:t>Trees</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833415" y="1177758"/>
                <a:ext cx="10737696" cy="2111143"/>
              </a:xfrm>
            </p:spPr>
            <p:txBody>
              <a:bodyPr/>
              <a:lstStyle/>
              <a:p>
                <a:r>
                  <a:rPr lang="en-US" dirty="0" smtClean="0"/>
                  <a:t>The learning algorithms for decision trees in regression tasks is: </a:t>
                </a:r>
                <a:endParaRPr lang="en-US" dirty="0"/>
              </a:p>
              <a:p>
                <a:pPr marL="1200120" lvl="1" indent="-457200">
                  <a:buSzPct val="90000"/>
                  <a:buFont typeface="+mj-lt"/>
                  <a:buAutoNum type="arabicPeriod"/>
                </a:pPr>
                <a:r>
                  <a:rPr lang="en-US" sz="2400" dirty="0" smtClean="0"/>
                  <a:t>Start with an empty decision tree(undivided features pace</a:t>
                </a:r>
                <a:r>
                  <a:rPr lang="en-US" sz="2400" dirty="0"/>
                  <a:t>) </a:t>
                </a:r>
              </a:p>
              <a:p>
                <a:pPr marL="1200120" lvl="1" indent="-457200">
                  <a:buSzPct val="90000"/>
                  <a:buFont typeface="+mj-lt"/>
                  <a:buAutoNum type="arabicPeriod"/>
                </a:pPr>
                <a:r>
                  <a:rPr lang="en-US" sz="2400" dirty="0" smtClean="0"/>
                  <a:t>Choose a predictor </a:t>
                </a:r>
                <a14:m>
                  <m:oMath xmlns:m="http://schemas.openxmlformats.org/officeDocument/2006/math">
                    <m:r>
                      <a:rPr lang="en-US" sz="2400" b="0" i="1" smtClean="0">
                        <a:latin typeface="Cambria Math" charset="0"/>
                      </a:rPr>
                      <m:t>𝑗</m:t>
                    </m:r>
                  </m:oMath>
                </a14:m>
                <a:r>
                  <a:rPr lang="en-US" sz="2400" dirty="0" smtClean="0"/>
                  <a:t> on which to split and choose a threshold </a:t>
                </a:r>
                <a:r>
                  <a:rPr lang="en-US" sz="2400" dirty="0"/>
                  <a:t>value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𝑡</m:t>
                        </m:r>
                      </m:e>
                      <m:sub>
                        <m:r>
                          <a:rPr lang="en-US" sz="2400" b="0" i="1" smtClean="0">
                            <a:latin typeface="Cambria Math" charset="0"/>
                          </a:rPr>
                          <m:t>𝑗</m:t>
                        </m:r>
                      </m:sub>
                    </m:sSub>
                  </m:oMath>
                </a14:m>
                <a:r>
                  <a:rPr lang="en-US" sz="2400" dirty="0" smtClean="0"/>
                  <a:t> for </a:t>
                </a:r>
                <a:r>
                  <a:rPr lang="en-US" sz="2400" dirty="0"/>
                  <a:t>splitting such that the weighted average MSE of the new regions as smallest possible: </a:t>
                </a:r>
              </a:p>
              <a:p>
                <a:pPr marL="1200120" lvl="1" indent="-457200">
                  <a:buSzPct val="90000"/>
                  <a:buFont typeface="+mj-lt"/>
                  <a:buAutoNum type="arabicPeriod"/>
                </a:pPr>
                <a:endParaRPr lang="en-US" sz="2400" dirty="0" smtClean="0"/>
              </a:p>
              <a:p>
                <a:pPr marL="1200120" lvl="1" indent="-457200">
                  <a:buSzPct val="90000"/>
                  <a:buFont typeface="+mj-lt"/>
                  <a:buAutoNum type="arabicPeriod"/>
                </a:pPr>
                <a:endParaRPr lang="en-US" sz="2400" dirty="0"/>
              </a:p>
              <a:p>
                <a:pPr marL="1200120" lvl="1" indent="-457200">
                  <a:spcAft>
                    <a:spcPts val="600"/>
                  </a:spcAft>
                  <a:buSzPct val="90000"/>
                  <a:buFont typeface="+mj-lt"/>
                  <a:buAutoNum type="arabicPeriod"/>
                </a:pPr>
                <a:r>
                  <a:rPr lang="en-US" sz="2400" dirty="0" smtClean="0">
                    <a:latin typeface="Karla" charset="0"/>
                    <a:ea typeface="Karla" charset="0"/>
                    <a:cs typeface="Karla" charset="0"/>
                  </a:rPr>
                  <a:t>or equivalently,</a:t>
                </a:r>
                <a:r>
                  <a:rPr lang="en-US" sz="2400" dirty="0" smtClean="0"/>
                  <a:t/>
                </a:r>
                <a:br>
                  <a:rPr lang="en-US" sz="2400" dirty="0" smtClean="0"/>
                </a:br>
                <a:r>
                  <a:rPr lang="en-US" sz="2400" dirty="0" smtClean="0"/>
                  <a:t/>
                </a:r>
                <a:br>
                  <a:rPr lang="en-US" sz="2400" dirty="0" smtClean="0"/>
                </a:br>
                <a:r>
                  <a:rPr lang="en-US" sz="2400" dirty="0"/>
                  <a:t/>
                </a:r>
                <a:br>
                  <a:rPr lang="en-US" sz="2400" dirty="0"/>
                </a:br>
                <a:r>
                  <a:rPr lang="en-US" sz="2400" dirty="0" smtClean="0"/>
                  <a:t>where </a:t>
                </a:r>
                <a14:m>
                  <m:oMath xmlns:m="http://schemas.openxmlformats.org/officeDocument/2006/math">
                    <m:sSub>
                      <m:sSubPr>
                        <m:ctrlPr>
                          <a:rPr lang="en-US" sz="2400" b="0" i="1" smtClean="0">
                            <a:latin typeface="Cambria Math" charset="0"/>
                          </a:rPr>
                        </m:ctrlPr>
                      </m:sSubPr>
                      <m:e>
                        <m:r>
                          <a:rPr lang="en-US" sz="2400" b="0" i="1" smtClean="0">
                            <a:latin typeface="Cambria Math" charset="0"/>
                          </a:rPr>
                          <m:t>𝑁</m:t>
                        </m:r>
                      </m:e>
                      <m:sub>
                        <m:r>
                          <a:rPr lang="en-US" sz="2400" b="0" i="1" smtClean="0">
                            <a:latin typeface="Cambria Math" charset="0"/>
                          </a:rPr>
                          <m:t>𝑖</m:t>
                        </m:r>
                      </m:sub>
                    </m:sSub>
                  </m:oMath>
                </a14:m>
                <a:r>
                  <a:rPr lang="en-US" sz="2400" dirty="0" smtClean="0"/>
                  <a:t> </a:t>
                </a:r>
                <a:r>
                  <a:rPr lang="en-US" sz="2400" dirty="0"/>
                  <a:t>is the number of training points in </a:t>
                </a:r>
                <a14:m>
                  <m:oMath xmlns:m="http://schemas.openxmlformats.org/officeDocument/2006/math">
                    <m:sSub>
                      <m:sSubPr>
                        <m:ctrlPr>
                          <a:rPr lang="en-US" sz="2400" i="1">
                            <a:latin typeface="Cambria Math" charset="0"/>
                          </a:rPr>
                        </m:ctrlPr>
                      </m:sSubPr>
                      <m:e>
                        <m:r>
                          <a:rPr lang="en-US" sz="2400" b="0" i="1" smtClean="0">
                            <a:latin typeface="Cambria Math" charset="0"/>
                          </a:rPr>
                          <m:t>𝑅</m:t>
                        </m:r>
                      </m:e>
                      <m:sub>
                        <m:r>
                          <a:rPr lang="en-US" sz="2400" i="1">
                            <a:latin typeface="Cambria Math" charset="0"/>
                          </a:rPr>
                          <m:t>𝑖</m:t>
                        </m:r>
                      </m:sub>
                    </m:sSub>
                  </m:oMath>
                </a14:m>
                <a:r>
                  <a:rPr lang="en-US" sz="2400" dirty="0" smtClean="0"/>
                  <a:t> </a:t>
                </a:r>
                <a:r>
                  <a:rPr lang="en-US" sz="2400" dirty="0"/>
                  <a:t>and </a:t>
                </a:r>
                <a14:m>
                  <m:oMath xmlns:m="http://schemas.openxmlformats.org/officeDocument/2006/math">
                    <m:r>
                      <a:rPr lang="en-US" sz="2400" b="0" i="1" smtClean="0">
                        <a:latin typeface="Cambria Math" charset="0"/>
                      </a:rPr>
                      <m:t>𝑁</m:t>
                    </m:r>
                  </m:oMath>
                </a14:m>
                <a:r>
                  <a:rPr lang="en-US" sz="2400" dirty="0" smtClean="0"/>
                  <a:t> is the number </a:t>
                </a:r>
                <a:r>
                  <a:rPr lang="en-US" sz="2400" dirty="0"/>
                  <a:t>of points in </a:t>
                </a:r>
                <a14:m>
                  <m:oMath xmlns:m="http://schemas.openxmlformats.org/officeDocument/2006/math">
                    <m:r>
                      <a:rPr lang="en-US" sz="2400" b="0" i="1" smtClean="0">
                        <a:latin typeface="Cambria Math" charset="0"/>
                      </a:rPr>
                      <m:t>𝑅</m:t>
                    </m:r>
                  </m:oMath>
                </a14:m>
                <a:r>
                  <a:rPr lang="en-US" sz="2400" dirty="0" smtClean="0"/>
                  <a:t>.</a:t>
                </a:r>
                <a:endParaRPr lang="en-US" sz="2400" dirty="0"/>
              </a:p>
              <a:p>
                <a:pPr marL="1200120" lvl="1" indent="-457200">
                  <a:buSzPct val="90000"/>
                  <a:buFont typeface="+mj-lt"/>
                  <a:buAutoNum type="arabicPeriod"/>
                </a:pPr>
                <a:r>
                  <a:rPr lang="en-US" sz="2400" dirty="0" smtClean="0"/>
                  <a:t>Recurse on on each new node until </a:t>
                </a:r>
                <a:r>
                  <a:rPr lang="en-US" sz="2400" b="1" i="1" dirty="0" smtClean="0"/>
                  <a:t>stopping condition </a:t>
                </a:r>
                <a:r>
                  <a:rPr lang="en-US" sz="2400" dirty="0" smtClean="0"/>
                  <a:t>is met </a:t>
                </a:r>
                <a:endParaRPr lang="en-US" sz="24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xfrm>
                <a:off x="833415" y="1177758"/>
                <a:ext cx="10737696" cy="2111143"/>
              </a:xfrm>
              <a:blipFill rotWithShape="0">
                <a:blip r:embed="rId2"/>
                <a:stretch>
                  <a:fillRect l="-909" t="-2305" b="-16138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228445" y="3288901"/>
            <a:ext cx="5575300" cy="749300"/>
          </a:xfrm>
          <a:prstGeom prst="rect">
            <a:avLst/>
          </a:prstGeom>
        </p:spPr>
      </p:pic>
      <p:pic>
        <p:nvPicPr>
          <p:cNvPr id="5" name="Picture 4"/>
          <p:cNvPicPr>
            <a:picLocks noChangeAspect="1"/>
          </p:cNvPicPr>
          <p:nvPr/>
        </p:nvPicPr>
        <p:blipFill>
          <a:blip r:embed="rId4"/>
          <a:stretch>
            <a:fillRect/>
          </a:stretch>
        </p:blipFill>
        <p:spPr>
          <a:xfrm>
            <a:off x="3228445" y="4534913"/>
            <a:ext cx="6654800" cy="749300"/>
          </a:xfrm>
          <a:prstGeom prst="rect">
            <a:avLst/>
          </a:prstGeom>
        </p:spPr>
      </p:pic>
      <p:sp>
        <p:nvSpPr>
          <p:cNvPr id="6" name="Slide Number Placeholder 5"/>
          <p:cNvSpPr>
            <a:spLocks noGrp="1"/>
          </p:cNvSpPr>
          <p:nvPr>
            <p:ph type="sldNum" sz="quarter" idx="12"/>
          </p:nvPr>
        </p:nvSpPr>
        <p:spPr/>
        <p:txBody>
          <a:bodyPr/>
          <a:lstStyle/>
          <a:p>
            <a:fld id="{47445CB2-BF6F-6E49-AC61-7BDDE2E02F5B}" type="slidenum">
              <a:rPr lang="en-US" smtClean="0"/>
              <a:t>47</a:t>
            </a:fld>
            <a:endParaRPr lang="en-US"/>
          </a:p>
        </p:txBody>
      </p:sp>
    </p:spTree>
    <p:extLst>
      <p:ext uri="{BB962C8B-B14F-4D97-AF65-F5344CB8AC3E}">
        <p14:creationId xmlns:p14="http://schemas.microsoft.com/office/powerpoint/2010/main" val="206435256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Regression Trees Prediction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smtClean="0"/>
                  <a:t>For any data point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𝑖</m:t>
                        </m:r>
                      </m:sub>
                    </m:sSub>
                  </m:oMath>
                </a14:m>
                <a:endParaRPr lang="en-US" dirty="0" smtClean="0"/>
              </a:p>
              <a:p>
                <a:pPr marL="1200120" lvl="1" indent="-457200">
                  <a:spcAft>
                    <a:spcPts val="1800"/>
                  </a:spcAft>
                  <a:buSzPct val="90000"/>
                  <a:buFont typeface="+mj-lt"/>
                  <a:buAutoNum type="arabicPeriod"/>
                </a:pPr>
                <a:r>
                  <a:rPr lang="en-US" sz="2300" dirty="0" smtClean="0"/>
                  <a:t>Traverse </a:t>
                </a:r>
                <a:r>
                  <a:rPr lang="en-US" sz="2300" dirty="0"/>
                  <a:t>the tree until we reach a leaf node. </a:t>
                </a:r>
                <a:endParaRPr lang="en-US" sz="2300" dirty="0"/>
              </a:p>
              <a:p>
                <a:pPr marL="1200120" lvl="1" indent="-457200">
                  <a:spcAft>
                    <a:spcPts val="1800"/>
                  </a:spcAft>
                  <a:buSzPct val="90000"/>
                  <a:buFont typeface="+mj-lt"/>
                  <a:buAutoNum type="arabicPeriod"/>
                </a:pPr>
                <a:r>
                  <a:rPr lang="en-US" sz="2300" dirty="0" smtClean="0"/>
                  <a:t>Averaged </a:t>
                </a:r>
                <a:r>
                  <a:rPr lang="en-US" sz="2300" dirty="0"/>
                  <a:t>value of the response variable </a:t>
                </a:r>
                <a14:m>
                  <m:oMath xmlns:m="http://schemas.openxmlformats.org/officeDocument/2006/math">
                    <m:r>
                      <a:rPr lang="en-US" sz="2300" b="0" i="1" smtClean="0">
                        <a:latin typeface="Cambria Math" charset="0"/>
                      </a:rPr>
                      <m:t>𝑦</m:t>
                    </m:r>
                  </m:oMath>
                </a14:m>
                <a:r>
                  <a:rPr lang="en-US" sz="2300" dirty="0" smtClean="0"/>
                  <a:t>’s in </a:t>
                </a:r>
                <a:r>
                  <a:rPr lang="en-US" sz="2300" dirty="0"/>
                  <a:t>the </a:t>
                </a:r>
                <a:r>
                  <a:rPr lang="en-US" sz="2300" dirty="0" smtClean="0"/>
                  <a:t> leaf </a:t>
                </a:r>
                <a:r>
                  <a:rPr lang="en-US" sz="2300" dirty="0"/>
                  <a:t>(this is from the training set) is the </a:t>
                </a:r>
                <a14:m>
                  <m:oMath xmlns:m="http://schemas.openxmlformats.org/officeDocument/2006/math">
                    <m:acc>
                      <m:accPr>
                        <m:chr m:val="̂"/>
                        <m:ctrlPr>
                          <a:rPr lang="en-US" sz="2300" b="0" i="1" smtClean="0">
                            <a:latin typeface="Cambria Math" charset="0"/>
                          </a:rPr>
                        </m:ctrlPr>
                      </m:accPr>
                      <m:e>
                        <m:sSub>
                          <m:sSubPr>
                            <m:ctrlPr>
                              <a:rPr lang="en-US" sz="2300" b="0" i="1" smtClean="0">
                                <a:latin typeface="Cambria Math" charset="0"/>
                              </a:rPr>
                            </m:ctrlPr>
                          </m:sSubPr>
                          <m:e>
                            <m:r>
                              <a:rPr lang="en-US" sz="2300" b="0" i="1" smtClean="0">
                                <a:latin typeface="Cambria Math" charset="0"/>
                              </a:rPr>
                              <m:t>𝑦</m:t>
                            </m:r>
                          </m:e>
                          <m:sub>
                            <m:r>
                              <a:rPr lang="en-US" sz="2300" b="0" i="1" smtClean="0">
                                <a:latin typeface="Cambria Math" charset="0"/>
                              </a:rPr>
                              <m:t>𝑖</m:t>
                            </m:r>
                          </m:sub>
                        </m:sSub>
                      </m:e>
                    </m:acc>
                  </m:oMath>
                </a14:m>
                <a:endParaRPr lang="en-US" sz="2300"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576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48</a:t>
            </a:fld>
            <a:endParaRPr lang="en-US"/>
          </a:p>
        </p:txBody>
      </p:sp>
    </p:spTree>
    <p:extLst>
      <p:ext uri="{BB962C8B-B14F-4D97-AF65-F5344CB8AC3E}">
        <p14:creationId xmlns:p14="http://schemas.microsoft.com/office/powerpoint/2010/main" val="159825344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Stopping Conditions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200"/>
                  </a:spcAft>
                </a:pPr>
                <a:r>
                  <a:rPr lang="en-US" dirty="0" smtClean="0"/>
                  <a:t>Most of the stopping conditions, like maximum depth or minimum number of points in region, we saw last time can still be applied. </a:t>
                </a:r>
                <a:endParaRPr lang="en-US" dirty="0"/>
              </a:p>
              <a:p>
                <a:pPr>
                  <a:spcAft>
                    <a:spcPts val="1200"/>
                  </a:spcAft>
                </a:pPr>
                <a:r>
                  <a:rPr lang="en-US" dirty="0"/>
                  <a:t>In the place of purity gain, we can instead compute accuracy gain for splitting a </a:t>
                </a:r>
                <a:r>
                  <a:rPr lang="en-US" dirty="0" smtClean="0"/>
                  <a:t>region </a:t>
                </a:r>
                <a14:m>
                  <m:oMath xmlns:m="http://schemas.openxmlformats.org/officeDocument/2006/math">
                    <m:r>
                      <a:rPr lang="en-US" b="0" i="1" smtClean="0">
                        <a:latin typeface="Cambria Math" charset="0"/>
                      </a:rPr>
                      <m:t>𝑅</m:t>
                    </m:r>
                  </m:oMath>
                </a14:m>
                <a:endParaRPr lang="en-US" dirty="0"/>
              </a:p>
              <a:p>
                <a:pPr>
                  <a:spcAft>
                    <a:spcPts val="1200"/>
                  </a:spcAft>
                </a:pPr>
                <a:r>
                  <a:rPr lang="en-US" dirty="0" smtClean="0"/>
                  <a:t> </a:t>
                </a:r>
                <a:endParaRPr lang="en-US" dirty="0"/>
              </a:p>
              <a:p>
                <a:pPr>
                  <a:spcAft>
                    <a:spcPts val="1200"/>
                  </a:spcAft>
                </a:pPr>
                <a:endParaRPr lang="en-US" dirty="0" smtClean="0"/>
              </a:p>
              <a:p>
                <a:pPr>
                  <a:spcAft>
                    <a:spcPts val="1200"/>
                  </a:spcAft>
                </a:pPr>
                <a:endParaRPr lang="en-US" dirty="0"/>
              </a:p>
              <a:p>
                <a:pPr>
                  <a:spcAft>
                    <a:spcPts val="1200"/>
                  </a:spcAft>
                </a:pPr>
                <a:r>
                  <a:rPr lang="en-US" dirty="0" smtClean="0"/>
                  <a:t>and </a:t>
                </a:r>
                <a:r>
                  <a:rPr lang="en-US" dirty="0"/>
                  <a:t>stop the tree when the gain is less than some pre-defined threshold. </a:t>
                </a: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102594"/>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1869419" y="3482852"/>
            <a:ext cx="8255000" cy="635000"/>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49</a:t>
            </a:fld>
            <a:endParaRPr lang="en-US"/>
          </a:p>
        </p:txBody>
      </p:sp>
    </p:spTree>
    <p:extLst>
      <p:ext uri="{BB962C8B-B14F-4D97-AF65-F5344CB8AC3E}">
        <p14:creationId xmlns:p14="http://schemas.microsoft.com/office/powerpoint/2010/main" val="50707571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523875" indent="-512763"/>
                <a:r>
                  <a:rPr lang="en-US" b="1" dirty="0" smtClean="0"/>
                  <a:t>Question: </a:t>
                </a:r>
                <a:r>
                  <a:rPr lang="en-US" dirty="0" smtClean="0"/>
                  <a:t>Can you guess the equation that defines the decision boundary below?</a:t>
                </a:r>
              </a:p>
              <a:p>
                <a:pPr marL="523875" indent="-512763"/>
                <a14:m>
                  <m:oMathPara xmlns:m="http://schemas.openxmlformats.org/officeDocument/2006/math">
                    <m:oMathParaPr>
                      <m:jc m:val="centerGroup"/>
                    </m:oMathParaPr>
                    <m:oMath xmlns:m="http://schemas.openxmlformats.org/officeDocument/2006/math">
                      <m:r>
                        <a:rPr lang="en-US" b="0" i="0" smtClean="0">
                          <a:latin typeface="Cambria Math" charset="0"/>
                        </a:rPr>
                        <m:t>−0.</m:t>
                      </m:r>
                      <m:r>
                        <a:rPr lang="en-US" b="0" i="1" smtClean="0">
                          <a:latin typeface="Cambria Math" charset="0"/>
                        </a:rPr>
                        <m:t>8</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1</m:t>
                          </m:r>
                        </m:sub>
                      </m:sSub>
                      <m:r>
                        <a:rPr lang="en-US" b="0" i="1" smtClean="0">
                          <a:latin typeface="Cambria Math" charset="0"/>
                        </a:rPr>
                        <m:t>+</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=0  </m:t>
                      </m:r>
                      <m:r>
                        <a:rPr lang="en-US" b="0" i="1" smtClean="0">
                          <a:latin typeface="Cambria Math" charset="0"/>
                          <a:ea typeface="Cambria Math" charset="0"/>
                          <a:cs typeface="Cambria Math" charset="0"/>
                        </a:rPr>
                        <m:t>⟹</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2</m:t>
                          </m:r>
                        </m:sub>
                      </m:sSub>
                      <m:r>
                        <a:rPr lang="en-US" b="0" i="1" smtClean="0">
                          <a:latin typeface="Cambria Math" charset="0"/>
                          <a:ea typeface="Cambria Math" charset="0"/>
                          <a:cs typeface="Cambria Math" charset="0"/>
                        </a:rPr>
                        <m:t>=0.8</m:t>
                      </m:r>
                      <m:sSub>
                        <m:sSubPr>
                          <m:ctrlPr>
                            <a:rPr lang="en-US" b="0" i="1" smtClean="0">
                              <a:latin typeface="Cambria Math" charset="0"/>
                              <a:ea typeface="Cambria Math" charset="0"/>
                              <a:cs typeface="Cambria Math" charset="0"/>
                            </a:rPr>
                          </m:ctrlPr>
                        </m:sSubPr>
                        <m:e>
                          <m:r>
                            <a:rPr lang="en-US" b="0" i="1" smtClean="0">
                              <a:latin typeface="Cambria Math" charset="0"/>
                              <a:ea typeface="Cambria Math" charset="0"/>
                              <a:cs typeface="Cambria Math" charset="0"/>
                            </a:rPr>
                            <m:t>𝑥</m:t>
                          </m:r>
                        </m:e>
                        <m:sub>
                          <m:r>
                            <a:rPr lang="en-US" b="0" i="1" smtClean="0">
                              <a:latin typeface="Cambria Math" charset="0"/>
                              <a:ea typeface="Cambria Math" charset="0"/>
                              <a:cs typeface="Cambria Math" charset="0"/>
                            </a:rPr>
                            <m:t>1</m:t>
                          </m:r>
                        </m:sub>
                      </m:sSub>
                      <m:r>
                        <a:rPr lang="en-US" b="0" i="1" smtClean="0">
                          <a:latin typeface="Cambria Math" charset="0"/>
                          <a:ea typeface="Cambria Math" charset="0"/>
                          <a:cs typeface="Cambria Math" charset="0"/>
                        </a:rPr>
                        <m:t>⇒</m:t>
                      </m:r>
                      <m:r>
                        <a:rPr lang="en-US" b="0" i="1" smtClean="0">
                          <a:latin typeface="Cambria Math" charset="0"/>
                        </a:rPr>
                        <m:t> </m:t>
                      </m:r>
                      <m:r>
                        <a:rPr lang="en-US" b="0" i="1" smtClean="0">
                          <a:latin typeface="Cambria Math" charset="0"/>
                        </a:rPr>
                        <m:t>𝐿𝑎𝑡𝑖𝑡𝑢𝑑𝑒</m:t>
                      </m:r>
                      <m:r>
                        <a:rPr lang="en-US" b="0" i="1" smtClean="0">
                          <a:latin typeface="Cambria Math" charset="0"/>
                        </a:rPr>
                        <m:t>=0.8 </m:t>
                      </m:r>
                      <m:r>
                        <a:rPr lang="en-US" b="0" i="1" smtClean="0">
                          <a:latin typeface="Cambria Math" charset="0"/>
                        </a:rPr>
                        <m:t>𝐿𝑜𝑛</m:t>
                      </m:r>
                    </m:oMath>
                  </m:oMathPara>
                </a14:m>
                <a:endParaRPr lang="en-US" b="0" dirty="0" smtClean="0"/>
              </a:p>
              <a:p>
                <a:pPr marL="523875" indent="-512763"/>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883" y="2368882"/>
            <a:ext cx="5938146" cy="3632492"/>
          </a:xfrm>
          <a:prstGeom prst="rect">
            <a:avLst/>
          </a:prstGeom>
        </p:spPr>
      </p:pic>
      <p:cxnSp>
        <p:nvCxnSpPr>
          <p:cNvPr id="6" name="Straight Connector 5"/>
          <p:cNvCxnSpPr/>
          <p:nvPr/>
        </p:nvCxnSpPr>
        <p:spPr>
          <a:xfrm flipV="1">
            <a:off x="4081346" y="3612995"/>
            <a:ext cx="4148254" cy="1761893"/>
          </a:xfrm>
          <a:prstGeom prst="line">
            <a:avLst/>
          </a:prstGeom>
        </p:spPr>
        <p:style>
          <a:lnRef idx="2">
            <a:schemeClr val="accent1"/>
          </a:lnRef>
          <a:fillRef idx="0">
            <a:schemeClr val="accent1"/>
          </a:fillRef>
          <a:effectRef idx="1">
            <a:schemeClr val="accent1"/>
          </a:effectRef>
          <a:fontRef idx="minor">
            <a:schemeClr val="tx1"/>
          </a:fontRef>
        </p:style>
      </p:cxnSp>
      <p:sp>
        <p:nvSpPr>
          <p:cNvPr id="7" name="Slide Number Placeholder 6"/>
          <p:cNvSpPr>
            <a:spLocks noGrp="1"/>
          </p:cNvSpPr>
          <p:nvPr>
            <p:ph type="sldNum" sz="quarter" idx="12"/>
          </p:nvPr>
        </p:nvSpPr>
        <p:spPr/>
        <p:txBody>
          <a:bodyPr/>
          <a:lstStyle/>
          <a:p>
            <a:fld id="{47445CB2-BF6F-6E49-AC61-7BDDE2E02F5B}" type="slidenum">
              <a:rPr lang="en-US" smtClean="0"/>
              <a:t>5</a:t>
            </a:fld>
            <a:endParaRPr lang="en-US"/>
          </a:p>
        </p:txBody>
      </p:sp>
    </p:spTree>
    <p:extLst>
      <p:ext uri="{BB962C8B-B14F-4D97-AF65-F5344CB8AC3E}">
        <p14:creationId xmlns:p14="http://schemas.microsoft.com/office/powerpoint/2010/main" val="412853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50</a:t>
            </a:fld>
            <a:endParaRPr lang="en-US"/>
          </a:p>
        </p:txBody>
      </p:sp>
    </p:spTree>
    <p:extLst>
      <p:ext uri="{BB962C8B-B14F-4D97-AF65-F5344CB8AC3E}">
        <p14:creationId xmlns:p14="http://schemas.microsoft.com/office/powerpoint/2010/main" val="21204909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Decision Tree Models </a:t>
            </a:r>
            <a:endParaRPr lang="en-US" dirty="0">
              <a:effectLst/>
            </a:endParaRPr>
          </a:p>
        </p:txBody>
      </p:sp>
      <p:sp>
        <p:nvSpPr>
          <p:cNvPr id="3" name="Content Placeholder 2"/>
          <p:cNvSpPr>
            <a:spLocks noGrp="1"/>
          </p:cNvSpPr>
          <p:nvPr>
            <p:ph idx="1"/>
          </p:nvPr>
        </p:nvSpPr>
        <p:spPr/>
        <p:txBody>
          <a:bodyPr/>
          <a:lstStyle/>
          <a:p>
            <a:pPr>
              <a:spcAft>
                <a:spcPts val="1200"/>
              </a:spcAft>
            </a:pPr>
            <a:r>
              <a:rPr lang="en-US" dirty="0"/>
              <a:t>Decision trees models are highly interpretable and fast to train, using our greedy learning algorithm. </a:t>
            </a:r>
            <a:endParaRPr lang="en-US" dirty="0"/>
          </a:p>
          <a:p>
            <a:pPr>
              <a:spcAft>
                <a:spcPts val="1200"/>
              </a:spcAft>
            </a:pPr>
            <a:r>
              <a:rPr lang="en-US" dirty="0"/>
              <a:t>However, in order to capture a complex decision boundary (or to approximate a complex function), we need to use a large tree (since each time we can only make axis aligned splits). </a:t>
            </a:r>
            <a:endParaRPr lang="en-US" dirty="0"/>
          </a:p>
          <a:p>
            <a:pPr>
              <a:spcAft>
                <a:spcPts val="1200"/>
              </a:spcAft>
            </a:pPr>
            <a:r>
              <a:rPr lang="en-US" dirty="0"/>
              <a:t>We’ve seen that large trees have high variance and are prone to overfitting. </a:t>
            </a:r>
            <a:endParaRPr lang="en-US" dirty="0"/>
          </a:p>
          <a:p>
            <a:pPr>
              <a:spcAft>
                <a:spcPts val="1200"/>
              </a:spcAft>
            </a:pPr>
            <a:r>
              <a:rPr lang="en-US" dirty="0"/>
              <a:t>For these reasons, in practice, decision tree models often underperforms when compared with other classification or regression methods. </a:t>
            </a:r>
            <a:endParaRPr lang="en-US" dirty="0"/>
          </a:p>
          <a:p>
            <a:pPr>
              <a:spcAft>
                <a:spcPts val="1200"/>
              </a:spcAft>
            </a:pPr>
            <a:endParaRPr lang="en-US" dirty="0"/>
          </a:p>
        </p:txBody>
      </p:sp>
      <p:sp>
        <p:nvSpPr>
          <p:cNvPr id="5" name="Slide Number Placeholder 4"/>
          <p:cNvSpPr>
            <a:spLocks noGrp="1"/>
          </p:cNvSpPr>
          <p:nvPr>
            <p:ph type="sldNum" sz="quarter" idx="12"/>
          </p:nvPr>
        </p:nvSpPr>
        <p:spPr/>
        <p:txBody>
          <a:bodyPr/>
          <a:lstStyle/>
          <a:p>
            <a:fld id="{47445CB2-BF6F-6E49-AC61-7BDDE2E02F5B}" type="slidenum">
              <a:rPr lang="en-US" smtClean="0"/>
              <a:t>51</a:t>
            </a:fld>
            <a:endParaRPr lang="en-US"/>
          </a:p>
        </p:txBody>
      </p:sp>
    </p:spTree>
    <p:extLst>
      <p:ext uri="{BB962C8B-B14F-4D97-AF65-F5344CB8AC3E}">
        <p14:creationId xmlns:p14="http://schemas.microsoft.com/office/powerpoint/2010/main" val="2243223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600"/>
              </a:spcAft>
            </a:pPr>
            <a:r>
              <a:rPr lang="en-US" dirty="0"/>
              <a:t>One way to adjust for the high variance of the output of an experiment is to perform the experiment multiple times and then average the results. </a:t>
            </a:r>
            <a:endParaRPr lang="en-US" dirty="0"/>
          </a:p>
          <a:p>
            <a:pPr>
              <a:spcAft>
                <a:spcPts val="600"/>
              </a:spcAft>
            </a:pPr>
            <a:r>
              <a:rPr lang="en-US" dirty="0"/>
              <a:t>The same idea can be applied to high variance models: </a:t>
            </a:r>
            <a:endParaRPr lang="en-US" dirty="0"/>
          </a:p>
          <a:p>
            <a:pPr marL="1200120" lvl="1" indent="-457200">
              <a:spcAft>
                <a:spcPts val="600"/>
              </a:spcAft>
              <a:buFont typeface="+mj-lt"/>
              <a:buAutoNum type="arabicPeriod"/>
            </a:pPr>
            <a:r>
              <a:rPr lang="en-US" sz="2400" b="1" dirty="0" smtClean="0"/>
              <a:t>(Bootstrap)</a:t>
            </a:r>
            <a:r>
              <a:rPr lang="en-US" sz="2400" dirty="0" smtClean="0"/>
              <a:t>we generate multiple samples of training </a:t>
            </a:r>
            <a:r>
              <a:rPr lang="en-US" sz="2400" dirty="0"/>
              <a:t>data, via bootstrapping. We train a full decision tree on each sample of data. </a:t>
            </a:r>
            <a:endParaRPr lang="en-US" sz="2400" dirty="0"/>
          </a:p>
          <a:p>
            <a:pPr marL="1200120" lvl="1" indent="-457200">
              <a:spcAft>
                <a:spcPts val="600"/>
              </a:spcAft>
              <a:buFont typeface="+mj-lt"/>
              <a:buAutoNum type="arabicPeriod"/>
            </a:pPr>
            <a:r>
              <a:rPr lang="en-US" sz="2400" b="1" dirty="0" smtClean="0"/>
              <a:t>(Aggregate)</a:t>
            </a:r>
            <a:r>
              <a:rPr lang="en-US" sz="2400" dirty="0" smtClean="0"/>
              <a:t>for a given input, we output the averaged </a:t>
            </a:r>
            <a:r>
              <a:rPr lang="en-US" sz="2400" dirty="0"/>
              <a:t>outputs of all the models for that input. </a:t>
            </a:r>
            <a:endParaRPr lang="en-US" sz="2400" dirty="0"/>
          </a:p>
          <a:p>
            <a:pPr>
              <a:spcAft>
                <a:spcPts val="600"/>
              </a:spcAft>
            </a:pPr>
            <a:r>
              <a:rPr lang="en-US" dirty="0"/>
              <a:t>For classification, we return the class that is outputted by the plurality of the models. </a:t>
            </a:r>
            <a:endParaRPr lang="en-US" dirty="0"/>
          </a:p>
          <a:p>
            <a:pPr>
              <a:spcAft>
                <a:spcPts val="600"/>
              </a:spcAft>
            </a:pPr>
            <a:r>
              <a:rPr lang="en-US" dirty="0"/>
              <a:t>This method is called </a:t>
            </a:r>
            <a:r>
              <a:rPr lang="en-US" b="1" i="1" dirty="0"/>
              <a:t>Bagging </a:t>
            </a:r>
            <a:r>
              <a:rPr lang="en-US" dirty="0"/>
              <a:t>(</a:t>
            </a:r>
            <a:r>
              <a:rPr lang="en-US" dirty="0" err="1"/>
              <a:t>Breiman</a:t>
            </a:r>
            <a:r>
              <a:rPr lang="en-US" dirty="0"/>
              <a:t>, 1996), short for, of course, Bootstrap Aggregating. </a:t>
            </a:r>
            <a:endParaRPr lang="en-US" dirty="0"/>
          </a:p>
          <a:p>
            <a:pPr>
              <a:spcAft>
                <a:spcPts val="6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52</a:t>
            </a:fld>
            <a:endParaRPr lang="en-US"/>
          </a:p>
        </p:txBody>
      </p:sp>
    </p:spTree>
    <p:extLst>
      <p:ext uri="{BB962C8B-B14F-4D97-AF65-F5344CB8AC3E}">
        <p14:creationId xmlns:p14="http://schemas.microsoft.com/office/powerpoint/2010/main" val="79011657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pPr>
              <a:spcAft>
                <a:spcPts val="1800"/>
              </a:spcAft>
            </a:pPr>
            <a:r>
              <a:rPr lang="en-US" dirty="0"/>
              <a:t>Note that bagging enjoys the benefits </a:t>
            </a:r>
            <a:r>
              <a:rPr lang="en-US" dirty="0" smtClean="0"/>
              <a:t>of: </a:t>
            </a:r>
            <a:endParaRPr lang="en-US" dirty="0"/>
          </a:p>
          <a:p>
            <a:pPr marL="1200120" lvl="1" indent="-457200">
              <a:spcAft>
                <a:spcPts val="1800"/>
              </a:spcAft>
              <a:buFont typeface="+mj-lt"/>
              <a:buAutoNum type="arabicPeriod"/>
            </a:pPr>
            <a:r>
              <a:rPr lang="en-US" sz="2400" dirty="0"/>
              <a:t>High expressiveness - by using full trees each model is able to approximate complex functions and decision boundaries. </a:t>
            </a:r>
          </a:p>
          <a:p>
            <a:pPr marL="1200120" lvl="1" indent="-457200">
              <a:spcAft>
                <a:spcPts val="1800"/>
              </a:spcAft>
              <a:buFont typeface="+mj-lt"/>
              <a:buAutoNum type="arabicPeriod"/>
            </a:pPr>
            <a:r>
              <a:rPr lang="en-US" sz="2400" dirty="0"/>
              <a:t>Low variance - averaging the prediction of all the models reduces the variance in the final prediction, assuming that we choose a sufficiently large number of trees. </a:t>
            </a:r>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53</a:t>
            </a:fld>
            <a:endParaRPr lang="en-US"/>
          </a:p>
        </p:txBody>
      </p:sp>
    </p:spTree>
    <p:extLst>
      <p:ext uri="{BB962C8B-B14F-4D97-AF65-F5344CB8AC3E}">
        <p14:creationId xmlns:p14="http://schemas.microsoft.com/office/powerpoint/2010/main" val="17373917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0010" y="1591841"/>
            <a:ext cx="5778500" cy="4356100"/>
          </a:xfrm>
          <a:prstGeom prst="rect">
            <a:avLst/>
          </a:prstGeom>
        </p:spPr>
      </p:pic>
      <p:sp>
        <p:nvSpPr>
          <p:cNvPr id="7" name="Slide Number Placeholder 6"/>
          <p:cNvSpPr>
            <a:spLocks noGrp="1"/>
          </p:cNvSpPr>
          <p:nvPr>
            <p:ph type="sldNum" sz="quarter" idx="12"/>
          </p:nvPr>
        </p:nvSpPr>
        <p:spPr/>
        <p:txBody>
          <a:bodyPr/>
          <a:lstStyle/>
          <a:p>
            <a:fld id="{47445CB2-BF6F-6E49-AC61-7BDDE2E02F5B}" type="slidenum">
              <a:rPr lang="en-US" smtClean="0"/>
              <a:t>54</a:t>
            </a:fld>
            <a:endParaRPr lang="en-US"/>
          </a:p>
        </p:txBody>
      </p:sp>
    </p:spTree>
    <p:extLst>
      <p:ext uri="{BB962C8B-B14F-4D97-AF65-F5344CB8AC3E}">
        <p14:creationId xmlns:p14="http://schemas.microsoft.com/office/powerpoint/2010/main" val="3894512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5776" y="1740093"/>
            <a:ext cx="6367201" cy="4342564"/>
          </a:xfrm>
          <a:prstGeom prst="rect">
            <a:avLst/>
          </a:prstGeom>
        </p:spPr>
      </p:pic>
      <p:sp>
        <p:nvSpPr>
          <p:cNvPr id="5" name="Slide Number Placeholder 4"/>
          <p:cNvSpPr>
            <a:spLocks noGrp="1"/>
          </p:cNvSpPr>
          <p:nvPr>
            <p:ph type="sldNum" sz="quarter" idx="12"/>
          </p:nvPr>
        </p:nvSpPr>
        <p:spPr/>
        <p:txBody>
          <a:bodyPr/>
          <a:lstStyle/>
          <a:p>
            <a:fld id="{47445CB2-BF6F-6E49-AC61-7BDDE2E02F5B}" type="slidenum">
              <a:rPr lang="en-US" smtClean="0"/>
              <a:t>55</a:t>
            </a:fld>
            <a:endParaRPr lang="en-US"/>
          </a:p>
        </p:txBody>
      </p:sp>
    </p:spTree>
    <p:extLst>
      <p:ext uri="{BB962C8B-B14F-4D97-AF65-F5344CB8AC3E}">
        <p14:creationId xmlns:p14="http://schemas.microsoft.com/office/powerpoint/2010/main" val="14137519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Bagging</a:t>
            </a:r>
            <a:endParaRPr lang="en-US" dirty="0"/>
          </a:p>
        </p:txBody>
      </p:sp>
      <p:sp>
        <p:nvSpPr>
          <p:cNvPr id="3" name="Content Placeholder 2"/>
          <p:cNvSpPr>
            <a:spLocks noGrp="1"/>
          </p:cNvSpPr>
          <p:nvPr>
            <p:ph idx="1"/>
          </p:nvPr>
        </p:nvSpPr>
        <p:spPr/>
        <p:txBody>
          <a:bodyPr/>
          <a:lstStyle/>
          <a:p>
            <a:r>
              <a:rPr lang="en-US" dirty="0"/>
              <a:t>However, the major drawback of bagging (and other </a:t>
            </a:r>
            <a:r>
              <a:rPr lang="en-US" b="1" i="1" dirty="0"/>
              <a:t>ensemble methods </a:t>
            </a:r>
            <a:r>
              <a:rPr lang="en-US" dirty="0"/>
              <a:t>that we will study) is that the averaged model is no longer easily interpretable - i.e. one can no longer trace the ‘logic’ of an output through a series of decisions based on predictor values!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56</a:t>
            </a:fld>
            <a:endParaRPr lang="en-US"/>
          </a:p>
        </p:txBody>
      </p:sp>
    </p:spTree>
    <p:extLst>
      <p:ext uri="{BB962C8B-B14F-4D97-AF65-F5344CB8AC3E}">
        <p14:creationId xmlns:p14="http://schemas.microsoft.com/office/powerpoint/2010/main" val="10777230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dirty="0" smtClean="0"/>
                  <a:t>Bagging improves prediction accuracy at the expense of interpretability. </a:t>
                </a:r>
                <a:endParaRPr lang="en-US" dirty="0"/>
              </a:p>
              <a:p>
                <a:pPr>
                  <a:spcAft>
                    <a:spcPts val="1800"/>
                  </a:spcAft>
                </a:pPr>
                <a:r>
                  <a:rPr lang="en-US" dirty="0"/>
                  <a:t>Calculate the total amount that the RSS (for regression) or Gini index (for classification) is decreased due to splits over a given predictor, averaged over all </a:t>
                </a:r>
                <a14:m>
                  <m:oMath xmlns:m="http://schemas.openxmlformats.org/officeDocument/2006/math">
                    <m:r>
                      <a:rPr lang="en-US" b="0" i="1" smtClean="0">
                        <a:latin typeface="Cambria Math" charset="0"/>
                      </a:rPr>
                      <m:t>𝐵</m:t>
                    </m:r>
                  </m:oMath>
                </a14:m>
                <a:r>
                  <a:rPr lang="en-US" dirty="0" smtClean="0"/>
                  <a:t> trees</a:t>
                </a:r>
                <a:r>
                  <a:rPr lang="en-US" dirty="0"/>
                  <a:t>. </a:t>
                </a:r>
                <a:endParaRPr lang="en-US" dirty="0"/>
              </a:p>
              <a:p>
                <a:pPr>
                  <a:spcAft>
                    <a:spcPts val="1800"/>
                  </a:spcAft>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885"/>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57</a:t>
            </a:fld>
            <a:endParaRPr lang="en-US"/>
          </a:p>
        </p:txBody>
      </p:sp>
    </p:spTree>
    <p:extLst>
      <p:ext uri="{BB962C8B-B14F-4D97-AF65-F5344CB8AC3E}">
        <p14:creationId xmlns:p14="http://schemas.microsoft.com/office/powerpoint/2010/main" val="21123464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Bagging </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1163" y="1420709"/>
            <a:ext cx="6771511" cy="4632046"/>
          </a:xfrm>
          <a:prstGeom prst="rect">
            <a:avLst/>
          </a:prstGeom>
        </p:spPr>
      </p:pic>
      <p:sp>
        <p:nvSpPr>
          <p:cNvPr id="4" name="Slide Number Placeholder 3"/>
          <p:cNvSpPr>
            <a:spLocks noGrp="1"/>
          </p:cNvSpPr>
          <p:nvPr>
            <p:ph type="sldNum" sz="quarter" idx="12"/>
          </p:nvPr>
        </p:nvSpPr>
        <p:spPr/>
        <p:txBody>
          <a:bodyPr/>
          <a:lstStyle/>
          <a:p>
            <a:fld id="{47445CB2-BF6F-6E49-AC61-7BDDE2E02F5B}" type="slidenum">
              <a:rPr lang="en-US" smtClean="0"/>
              <a:t>58</a:t>
            </a:fld>
            <a:endParaRPr lang="en-US"/>
          </a:p>
        </p:txBody>
      </p:sp>
    </p:spTree>
    <p:extLst>
      <p:ext uri="{BB962C8B-B14F-4D97-AF65-F5344CB8AC3E}">
        <p14:creationId xmlns:p14="http://schemas.microsoft.com/office/powerpoint/2010/main" val="12913838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Out-of-Bag </a:t>
            </a:r>
            <a:r>
              <a:rPr lang="en-US" dirty="0" smtClean="0"/>
              <a:t>Error</a:t>
            </a:r>
            <a:endParaRPr lang="en-US" dirty="0"/>
          </a:p>
        </p:txBody>
      </p:sp>
      <p:sp>
        <p:nvSpPr>
          <p:cNvPr id="3" name="Content Placeholder 2"/>
          <p:cNvSpPr>
            <a:spLocks noGrp="1"/>
          </p:cNvSpPr>
          <p:nvPr>
            <p:ph idx="1"/>
          </p:nvPr>
        </p:nvSpPr>
        <p:spPr>
          <a:xfrm>
            <a:off x="591353" y="1190115"/>
            <a:ext cx="11009293" cy="2111143"/>
          </a:xfrm>
        </p:spPr>
        <p:txBody>
          <a:bodyPr/>
          <a:lstStyle/>
          <a:p>
            <a:pPr>
              <a:spcAft>
                <a:spcPts val="1200"/>
              </a:spcAft>
            </a:pPr>
            <a:r>
              <a:rPr lang="en-US" dirty="0"/>
              <a:t>Bagging is an example of an </a:t>
            </a:r>
            <a:r>
              <a:rPr lang="en-US" b="1" i="1" dirty="0"/>
              <a:t>ensemble method</a:t>
            </a:r>
            <a:r>
              <a:rPr lang="en-US" dirty="0"/>
              <a:t>, a method of building a single model by training and aggregating multiple models. </a:t>
            </a:r>
            <a:endParaRPr lang="en-US" dirty="0"/>
          </a:p>
          <a:p>
            <a:pPr>
              <a:spcAft>
                <a:spcPts val="1200"/>
              </a:spcAft>
            </a:pPr>
            <a:r>
              <a:rPr lang="en-US" dirty="0"/>
              <a:t>With ensemble methods, we get a new metric for assessing the predictive performance of the model, the </a:t>
            </a:r>
            <a:r>
              <a:rPr lang="en-US" b="1" i="1" dirty="0"/>
              <a:t>out-of-bag error</a:t>
            </a:r>
            <a:r>
              <a:rPr lang="en-US" dirty="0"/>
              <a:t>. </a:t>
            </a:r>
            <a:endParaRPr lang="en-US" dirty="0"/>
          </a:p>
          <a:p>
            <a:pPr>
              <a:spcAft>
                <a:spcPts val="1200"/>
              </a:spcAft>
            </a:pPr>
            <a:r>
              <a:rPr lang="en-US" dirty="0"/>
              <a:t>Given a training set and an ensemble of modeled each trained on a bootstrap sample, we compute the </a:t>
            </a:r>
            <a:r>
              <a:rPr lang="en-US" b="1" i="1" dirty="0"/>
              <a:t>out-of-bag error </a:t>
            </a:r>
            <a:r>
              <a:rPr lang="en-US" dirty="0"/>
              <a:t>of the averaged model by </a:t>
            </a:r>
            <a:endParaRPr lang="en-US" dirty="0"/>
          </a:p>
          <a:p>
            <a:pPr marL="1200120" lvl="1" indent="-457200">
              <a:spcAft>
                <a:spcPts val="1200"/>
              </a:spcAft>
              <a:buFont typeface="+mj-lt"/>
              <a:buAutoNum type="arabicPeriod"/>
            </a:pPr>
            <a:r>
              <a:rPr lang="en-US" sz="2400" dirty="0" smtClean="0"/>
              <a:t>For each point in the training set, we average the predicted </a:t>
            </a:r>
            <a:r>
              <a:rPr lang="en-US" sz="2400" dirty="0"/>
              <a:t>output for this point over the models whose bootstrap training set excludes this point. </a:t>
            </a:r>
            <a:r>
              <a:rPr lang="en-US" sz="2400" dirty="0" smtClean="0"/>
              <a:t>We </a:t>
            </a:r>
            <a:r>
              <a:rPr lang="en-US" sz="2400" dirty="0"/>
              <a:t>compute the error or squared error of this averaged prediction. Call this the point-wise out-of-bag error. </a:t>
            </a:r>
            <a:endParaRPr lang="en-US" sz="2400" dirty="0"/>
          </a:p>
          <a:p>
            <a:pPr marL="1200120" lvl="1" indent="-457200">
              <a:spcAft>
                <a:spcPts val="1200"/>
              </a:spcAft>
              <a:buFont typeface="+mj-lt"/>
              <a:buAutoNum type="arabicPeriod"/>
            </a:pPr>
            <a:r>
              <a:rPr lang="en-US" sz="2400" dirty="0" smtClean="0"/>
              <a:t>We average the point-wise out-of-bag error over the full </a:t>
            </a:r>
            <a:r>
              <a:rPr lang="en-US" sz="2400" dirty="0"/>
              <a:t>training set. </a:t>
            </a:r>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59</a:t>
            </a:fld>
            <a:endParaRPr lang="en-US"/>
          </a:p>
        </p:txBody>
      </p:sp>
    </p:spTree>
    <p:extLst>
      <p:ext uri="{BB962C8B-B14F-4D97-AF65-F5344CB8AC3E}">
        <p14:creationId xmlns:p14="http://schemas.microsoft.com/office/powerpoint/2010/main" val="396788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b="1" dirty="0" smtClean="0"/>
              <a:t>Question: </a:t>
            </a:r>
            <a:r>
              <a:rPr lang="en-US" dirty="0" smtClean="0"/>
              <a:t> How about these?</a:t>
            </a:r>
            <a:endParaRPr lang="en-US" dirty="0"/>
          </a:p>
          <a:p>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314" y="2411451"/>
            <a:ext cx="7835900" cy="3886200"/>
          </a:xfrm>
          <a:prstGeom prst="rect">
            <a:avLst/>
          </a:prstGeom>
        </p:spPr>
      </p:pic>
      <p:sp>
        <p:nvSpPr>
          <p:cNvPr id="7" name="Slide Number Placeholder 6"/>
          <p:cNvSpPr>
            <a:spLocks noGrp="1"/>
          </p:cNvSpPr>
          <p:nvPr>
            <p:ph type="sldNum" sz="quarter" idx="12"/>
          </p:nvPr>
        </p:nvSpPr>
        <p:spPr/>
        <p:txBody>
          <a:bodyPr/>
          <a:lstStyle/>
          <a:p>
            <a:fld id="{47445CB2-BF6F-6E49-AC61-7BDDE2E02F5B}" type="slidenum">
              <a:rPr lang="en-US" smtClean="0"/>
              <a:t>6</a:t>
            </a:fld>
            <a:endParaRPr lang="en-US"/>
          </a:p>
        </p:txBody>
      </p:sp>
    </p:spTree>
    <p:extLst>
      <p:ext uri="{BB962C8B-B14F-4D97-AF65-F5344CB8AC3E}">
        <p14:creationId xmlns:p14="http://schemas.microsoft.com/office/powerpoint/2010/main" val="151810459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Bagging, correlated </a:t>
            </a:r>
            <a:r>
              <a:rPr lang="en-US" dirty="0" smtClean="0"/>
              <a:t>data </a:t>
            </a:r>
            <a:r>
              <a:rPr lang="en-US" dirty="0"/>
              <a:t>set </a:t>
            </a:r>
            <a:endParaRPr lang="en-US" dirty="0">
              <a:effectLst/>
            </a:endParaRPr>
          </a:p>
        </p:txBody>
      </p:sp>
      <p:sp>
        <p:nvSpPr>
          <p:cNvPr id="3" name="Content Placeholder 2"/>
          <p:cNvSpPr>
            <a:spLocks noGrp="1"/>
          </p:cNvSpPr>
          <p:nvPr>
            <p:ph idx="1"/>
          </p:nvPr>
        </p:nvSpPr>
        <p:spPr/>
        <p:txBody>
          <a:bodyPr/>
          <a:lstStyle/>
          <a:p>
            <a:r>
              <a:rPr lang="en-US" dirty="0" smtClean="0"/>
              <a:t>Example</a:t>
            </a:r>
            <a:endParaRPr lang="en-US" dirty="0"/>
          </a:p>
          <a:p>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60</a:t>
            </a:fld>
            <a:endParaRPr lang="en-US"/>
          </a:p>
        </p:txBody>
      </p:sp>
    </p:spTree>
    <p:extLst>
      <p:ext uri="{BB962C8B-B14F-4D97-AF65-F5344CB8AC3E}">
        <p14:creationId xmlns:p14="http://schemas.microsoft.com/office/powerpoint/2010/main" val="10586967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a:t>
            </a:r>
            <a:r>
              <a:rPr lang="en-US" dirty="0" err="1" smtClean="0"/>
              <a:t>Forrests</a:t>
            </a:r>
            <a:endParaRPr lang="en-US" dirty="0"/>
          </a:p>
        </p:txBody>
      </p:sp>
      <p:sp>
        <p:nvSpPr>
          <p:cNvPr id="3" name="Slide Number Placeholder 2"/>
          <p:cNvSpPr>
            <a:spLocks noGrp="1"/>
          </p:cNvSpPr>
          <p:nvPr>
            <p:ph type="sldNum" sz="quarter" idx="12"/>
          </p:nvPr>
        </p:nvSpPr>
        <p:spPr/>
        <p:txBody>
          <a:bodyPr/>
          <a:lstStyle/>
          <a:p>
            <a:fld id="{47445CB2-BF6F-6E49-AC61-7BDDE2E02F5B}" type="slidenum">
              <a:rPr lang="en-US" smtClean="0"/>
              <a:t>61</a:t>
            </a:fld>
            <a:endParaRPr lang="en-US"/>
          </a:p>
        </p:txBody>
      </p:sp>
    </p:spTree>
    <p:extLst>
      <p:ext uri="{BB962C8B-B14F-4D97-AF65-F5344CB8AC3E}">
        <p14:creationId xmlns:p14="http://schemas.microsoft.com/office/powerpoint/2010/main" val="2054214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 </a:t>
                </a:r>
                <a:r>
                  <a:rPr lang="en-US" dirty="0"/>
                  <a:t>In practice, the ensembles of trees in Bagging tend to be highly correlated. </a:t>
                </a:r>
                <a:endParaRPr lang="en-US" dirty="0"/>
              </a:p>
              <a:p>
                <a:r>
                  <a:rPr lang="en-US" dirty="0"/>
                  <a:t>Suppose we have an extremely strong predictor, </a:t>
                </a:r>
                <a14:m>
                  <m:oMath xmlns:m="http://schemas.openxmlformats.org/officeDocument/2006/math">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𝑗</m:t>
                        </m:r>
                      </m:sub>
                    </m:sSub>
                  </m:oMath>
                </a14:m>
                <a:r>
                  <a:rPr lang="en-US" dirty="0" smtClean="0"/>
                  <a:t> </a:t>
                </a:r>
                <a:r>
                  <a:rPr lang="en-US" dirty="0"/>
                  <a:t>, in the training set amongst moderate predictors. Then the greedy learning algorithm ensures that most of the models in the ensemble will choose to split on </a:t>
                </a:r>
                <a14:m>
                  <m:oMath xmlns:m="http://schemas.openxmlformats.org/officeDocument/2006/math">
                    <m:sSub>
                      <m:sSubPr>
                        <m:ctrlPr>
                          <a:rPr lang="en-US" i="1">
                            <a:latin typeface="Cambria Math" charset="0"/>
                          </a:rPr>
                        </m:ctrlPr>
                      </m:sSubPr>
                      <m:e>
                        <m:r>
                          <a:rPr lang="en-US" i="1">
                            <a:latin typeface="Cambria Math" charset="0"/>
                          </a:rPr>
                          <m:t>𝑥</m:t>
                        </m:r>
                      </m:e>
                      <m:sub>
                        <m:r>
                          <a:rPr lang="en-US" i="1">
                            <a:latin typeface="Cambria Math" charset="0"/>
                          </a:rPr>
                          <m:t>𝑗</m:t>
                        </m:r>
                      </m:sub>
                    </m:sSub>
                  </m:oMath>
                </a14:m>
                <a:r>
                  <a:rPr lang="en-US" dirty="0" smtClean="0"/>
                  <a:t> </a:t>
                </a:r>
                <a:r>
                  <a:rPr lang="en-US" dirty="0"/>
                  <a:t>in early iterations. </a:t>
                </a:r>
                <a:endParaRPr lang="en-US" dirty="0"/>
              </a:p>
              <a:p>
                <a:r>
                  <a:rPr lang="en-US" dirty="0"/>
                  <a:t>That is, each tree in the ensemble is identically distributed, with the expected output of the averaged model the same as the expected output of any one of the trees. </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76657"/>
                </a:stretch>
              </a:blipFill>
            </p:spPr>
            <p:txBody>
              <a:bodyPr/>
              <a:lstStyle/>
              <a:p>
                <a:r>
                  <a:rPr lang="en-US">
                    <a:noFill/>
                  </a:rPr>
                  <a:t> </a:t>
                </a:r>
              </a:p>
            </p:txBody>
          </p:sp>
        </mc:Fallback>
      </mc:AlternateContent>
      <p:sp>
        <p:nvSpPr>
          <p:cNvPr id="7" name="Slide Number Placeholder 6"/>
          <p:cNvSpPr>
            <a:spLocks noGrp="1"/>
          </p:cNvSpPr>
          <p:nvPr>
            <p:ph type="sldNum" sz="quarter" idx="12"/>
          </p:nvPr>
        </p:nvSpPr>
        <p:spPr/>
        <p:txBody>
          <a:bodyPr/>
          <a:lstStyle/>
          <a:p>
            <a:fld id="{47445CB2-BF6F-6E49-AC61-7BDDE2E02F5B}" type="slidenum">
              <a:rPr lang="en-US" smtClean="0"/>
              <a:t>62</a:t>
            </a:fld>
            <a:endParaRPr lang="en-US"/>
          </a:p>
        </p:txBody>
      </p:sp>
    </p:spTree>
    <p:extLst>
      <p:ext uri="{BB962C8B-B14F-4D97-AF65-F5344CB8AC3E}">
        <p14:creationId xmlns:p14="http://schemas.microsoft.com/office/powerpoint/2010/main" val="4913111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Improving on </a:t>
            </a:r>
            <a:r>
              <a:rPr lang="en-US" dirty="0" smtClean="0"/>
              <a:t>Bagging</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r>
                  <a:rPr lang="en-US" dirty="0" smtClean="0"/>
                  <a:t>Recall, for </a:t>
                </a:r>
                <a14:m>
                  <m:oMath xmlns:m="http://schemas.openxmlformats.org/officeDocument/2006/math">
                    <m:r>
                      <a:rPr lang="en-US" b="0" i="1" smtClean="0">
                        <a:latin typeface="Cambria Math" charset="0"/>
                      </a:rPr>
                      <m:t>𝐵</m:t>
                    </m:r>
                  </m:oMath>
                </a14:m>
                <a:r>
                  <a:rPr lang="en-US" dirty="0" smtClean="0"/>
                  <a:t> number </a:t>
                </a:r>
                <a:r>
                  <a:rPr lang="en-US" dirty="0"/>
                  <a:t>of identically but not independently distributed variables with pairwise </a:t>
                </a:r>
                <a:r>
                  <a:rPr lang="en-US" dirty="0" smtClean="0"/>
                  <a:t>correlation </a:t>
                </a:r>
                <a14:m>
                  <m:oMath xmlns:m="http://schemas.openxmlformats.org/officeDocument/2006/math">
                    <m:r>
                      <a:rPr lang="el-GR" i="1" smtClean="0">
                        <a:latin typeface="Cambria Math" charset="0"/>
                        <a:ea typeface="Cambria Math" charset="0"/>
                        <a:cs typeface="Cambria Math" charset="0"/>
                      </a:rPr>
                      <m:t>𝜌</m:t>
                    </m:r>
                  </m:oMath>
                </a14:m>
                <a:r>
                  <a:rPr lang="en-US" dirty="0" smtClean="0"/>
                  <a:t> and </a:t>
                </a:r>
                <a:r>
                  <a:rPr lang="en-US" dirty="0"/>
                  <a:t>variance σ2, the variance of their mean is </a:t>
                </a:r>
                <a:endParaRPr lang="en-US" dirty="0" smtClean="0"/>
              </a:p>
              <a:p>
                <a:endParaRPr lang="en-US" dirty="0"/>
              </a:p>
              <a:p>
                <a:endParaRPr lang="en-US" dirty="0" smtClean="0"/>
              </a:p>
              <a:p>
                <a:endParaRPr lang="en-US" dirty="0"/>
              </a:p>
              <a:p>
                <a:r>
                  <a:rPr lang="en-US" dirty="0" smtClean="0"/>
                  <a:t>As </a:t>
                </a:r>
                <a:r>
                  <a:rPr lang="en-US" dirty="0"/>
                  <a:t>we increase </a:t>
                </a:r>
                <a14:m>
                  <m:oMath xmlns:m="http://schemas.openxmlformats.org/officeDocument/2006/math">
                    <m:r>
                      <a:rPr lang="en-US" i="1">
                        <a:latin typeface="Cambria Math" charset="0"/>
                      </a:rPr>
                      <m:t>𝐵</m:t>
                    </m:r>
                  </m:oMath>
                </a14:m>
                <a:r>
                  <a:rPr lang="en-US" dirty="0"/>
                  <a:t>, the second term vanishes but the first term remains. </a:t>
                </a:r>
                <a:endParaRPr lang="en-US" dirty="0"/>
              </a:p>
              <a:p>
                <a:r>
                  <a:rPr lang="en-US" dirty="0"/>
                  <a:t>Consequently, variance reduction in bagging is limited by the fact that we are averaging over highly correlated trees. </a:t>
                </a:r>
                <a:endParaRPr lang="en-US" dirty="0"/>
              </a:p>
              <a:p>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3862"/>
                </a:stretch>
              </a:blipFill>
            </p:spPr>
            <p:txBody>
              <a:bodyPr/>
              <a:lstStyle/>
              <a:p>
                <a:r>
                  <a:rPr lang="en-US">
                    <a:noFill/>
                  </a:rPr>
                  <a:t> </a:t>
                </a:r>
              </a:p>
            </p:txBody>
          </p:sp>
        </mc:Fallback>
      </mc:AlternateContent>
      <p:pic>
        <p:nvPicPr>
          <p:cNvPr id="6" name="Picture 5"/>
          <p:cNvPicPr>
            <a:picLocks noChangeAspect="1"/>
          </p:cNvPicPr>
          <p:nvPr/>
        </p:nvPicPr>
        <p:blipFill>
          <a:blip r:embed="rId3"/>
          <a:stretch>
            <a:fillRect/>
          </a:stretch>
        </p:blipFill>
        <p:spPr>
          <a:xfrm>
            <a:off x="4759411" y="2653901"/>
            <a:ext cx="1981200" cy="635000"/>
          </a:xfrm>
          <a:prstGeom prst="rect">
            <a:avLst/>
          </a:prstGeom>
        </p:spPr>
      </p:pic>
      <p:sp>
        <p:nvSpPr>
          <p:cNvPr id="4" name="Slide Number Placeholder 3"/>
          <p:cNvSpPr>
            <a:spLocks noGrp="1"/>
          </p:cNvSpPr>
          <p:nvPr>
            <p:ph type="sldNum" sz="quarter" idx="12"/>
          </p:nvPr>
        </p:nvSpPr>
        <p:spPr/>
        <p:txBody>
          <a:bodyPr/>
          <a:lstStyle/>
          <a:p>
            <a:fld id="{47445CB2-BF6F-6E49-AC61-7BDDE2E02F5B}" type="slidenum">
              <a:rPr lang="en-US" smtClean="0"/>
              <a:t>63</a:t>
            </a:fld>
            <a:endParaRPr lang="en-US"/>
          </a:p>
        </p:txBody>
      </p:sp>
    </p:spTree>
    <p:extLst>
      <p:ext uri="{BB962C8B-B14F-4D97-AF65-F5344CB8AC3E}">
        <p14:creationId xmlns:p14="http://schemas.microsoft.com/office/powerpoint/2010/main" val="10254209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Random </a:t>
            </a:r>
            <a:r>
              <a:rPr lang="en-US" dirty="0" smtClean="0"/>
              <a:t>Forests</a:t>
            </a:r>
            <a:endParaRPr lang="en-US" dirty="0">
              <a:effectLst/>
            </a:endParaRPr>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a:spcAft>
                    <a:spcPts val="1800"/>
                  </a:spcAft>
                </a:pPr>
                <a:r>
                  <a:rPr lang="en-US" b="1" i="1" dirty="0" smtClean="0"/>
                  <a:t>Random Forest </a:t>
                </a:r>
                <a:r>
                  <a:rPr lang="en-US" dirty="0"/>
                  <a:t>is a modified form of bagging that creates ensembles of independent decision trees. </a:t>
                </a:r>
                <a:endParaRPr lang="en-US" dirty="0"/>
              </a:p>
              <a:p>
                <a:pPr>
                  <a:spcAft>
                    <a:spcPts val="1800"/>
                  </a:spcAft>
                </a:pPr>
                <a:r>
                  <a:rPr lang="en-US" dirty="0"/>
                  <a:t>To de-correlate the trees, we: </a:t>
                </a:r>
                <a:endParaRPr lang="en-US" dirty="0"/>
              </a:p>
              <a:p>
                <a:pPr marL="1200120" lvl="1" indent="-457200">
                  <a:spcAft>
                    <a:spcPts val="1800"/>
                  </a:spcAft>
                  <a:buFont typeface="+mj-lt"/>
                  <a:buAutoNum type="arabicPeriod"/>
                </a:pPr>
                <a:r>
                  <a:rPr lang="en-US" sz="2400" dirty="0"/>
                  <a:t>train each tree on a separate bootstrap sample of the full training set (same as in bagging) </a:t>
                </a:r>
              </a:p>
              <a:p>
                <a:pPr marL="1200120" lvl="1" indent="-457200">
                  <a:spcAft>
                    <a:spcPts val="1800"/>
                  </a:spcAft>
                  <a:buFont typeface="+mj-lt"/>
                  <a:buAutoNum type="arabicPeriod"/>
                </a:pPr>
                <a:r>
                  <a:rPr lang="en-US" sz="2400" dirty="0"/>
                  <a:t>for each tree, at each split, we </a:t>
                </a:r>
                <a:r>
                  <a:rPr lang="en-US" sz="2400" b="1" i="1" dirty="0"/>
                  <a:t>randomly </a:t>
                </a:r>
                <a:r>
                  <a:rPr lang="en-US" sz="2400" dirty="0"/>
                  <a:t>select a set </a:t>
                </a:r>
                <a:r>
                  <a:rPr lang="en-US" sz="2400" dirty="0" smtClean="0"/>
                  <a:t>of </a:t>
                </a:r>
                <a14:m>
                  <m:oMath xmlns:m="http://schemas.openxmlformats.org/officeDocument/2006/math">
                    <m:r>
                      <a:rPr lang="en-US" sz="2400" b="0" i="1" smtClean="0">
                        <a:latin typeface="Cambria Math" charset="0"/>
                      </a:rPr>
                      <m:t>𝐽</m:t>
                    </m:r>
                    <m:r>
                      <a:rPr lang="en-US" sz="2400" b="0" i="1" smtClean="0">
                        <a:latin typeface="Cambria Math" charset="0"/>
                      </a:rPr>
                      <m:t>′</m:t>
                    </m:r>
                  </m:oMath>
                </a14:m>
                <a:r>
                  <a:rPr lang="en-US" sz="2400" dirty="0" smtClean="0"/>
                  <a:t> </a:t>
                </a:r>
                <a:r>
                  <a:rPr lang="en-US" sz="2400" dirty="0"/>
                  <a:t>predictors from the full set of predictors. </a:t>
                </a:r>
              </a:p>
              <a:p>
                <a:pPr>
                  <a:spcAft>
                    <a:spcPts val="1800"/>
                  </a:spcAft>
                </a:pPr>
                <a:r>
                  <a:rPr lang="en-US" dirty="0"/>
                  <a:t>From amongst the </a:t>
                </a:r>
                <a14:m>
                  <m:oMath xmlns:m="http://schemas.openxmlformats.org/officeDocument/2006/math">
                    <m:r>
                      <a:rPr lang="en-US" i="1">
                        <a:latin typeface="Cambria Math" charset="0"/>
                      </a:rPr>
                      <m:t>𝐽</m:t>
                    </m:r>
                    <m:r>
                      <a:rPr lang="en-US" i="1">
                        <a:latin typeface="Cambria Math" charset="0"/>
                      </a:rPr>
                      <m:t>′</m:t>
                    </m:r>
                  </m:oMath>
                </a14:m>
                <a:r>
                  <a:rPr lang="en-US" dirty="0"/>
                  <a:t> </a:t>
                </a:r>
                <a:r>
                  <a:rPr lang="en-US" dirty="0" smtClean="0"/>
                  <a:t> predictors</a:t>
                </a:r>
                <a:r>
                  <a:rPr lang="en-US" dirty="0"/>
                  <a:t>, we select the optimal predictor and the optimal corresponding threshold for the split. </a:t>
                </a:r>
              </a:p>
              <a:p>
                <a:pPr>
                  <a:spcAft>
                    <a:spcPts val="1800"/>
                  </a:spcAft>
                </a:pPr>
                <a:endParaRPr lang="en-US" dirty="0">
                  <a:effectLst/>
                </a:endParaRPr>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649" b="-12363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64</a:t>
            </a:fld>
            <a:endParaRPr lang="en-US"/>
          </a:p>
        </p:txBody>
      </p:sp>
    </p:spTree>
    <p:extLst>
      <p:ext uri="{BB962C8B-B14F-4D97-AF65-F5344CB8AC3E}">
        <p14:creationId xmlns:p14="http://schemas.microsoft.com/office/powerpoint/2010/main" val="12226192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Random forest models have multiple hyper-parameters to tune: </a:t>
            </a:r>
            <a:endParaRPr lang="en-US" dirty="0"/>
          </a:p>
          <a:p>
            <a:pPr marL="1200120" lvl="1" indent="-457200">
              <a:spcAft>
                <a:spcPts val="1800"/>
              </a:spcAft>
              <a:buFont typeface="+mj-lt"/>
              <a:buAutoNum type="arabicPeriod"/>
            </a:pPr>
            <a:r>
              <a:rPr lang="en-US" sz="2400" dirty="0" smtClean="0"/>
              <a:t>the </a:t>
            </a:r>
            <a:r>
              <a:rPr lang="en-US" sz="2400" dirty="0"/>
              <a:t>number of predictors to randomly select at each split </a:t>
            </a:r>
            <a:endParaRPr lang="en-US" sz="2400" dirty="0"/>
          </a:p>
          <a:p>
            <a:pPr marL="1200120" lvl="1" indent="-457200">
              <a:spcAft>
                <a:spcPts val="1800"/>
              </a:spcAft>
              <a:buFont typeface="+mj-lt"/>
              <a:buAutoNum type="arabicPeriod"/>
            </a:pPr>
            <a:r>
              <a:rPr lang="en-US" sz="2400" dirty="0" smtClean="0"/>
              <a:t>the </a:t>
            </a:r>
            <a:r>
              <a:rPr lang="en-US" sz="2400" dirty="0"/>
              <a:t>total number of trees in the ensemble </a:t>
            </a:r>
            <a:endParaRPr lang="en-US" sz="2400" dirty="0"/>
          </a:p>
          <a:p>
            <a:pPr marL="1200120" lvl="1" indent="-457200">
              <a:spcAft>
                <a:spcPts val="1800"/>
              </a:spcAft>
              <a:buFont typeface="+mj-lt"/>
              <a:buAutoNum type="arabicPeriod"/>
            </a:pPr>
            <a:r>
              <a:rPr lang="en-US" sz="2400" dirty="0" smtClean="0"/>
              <a:t>the </a:t>
            </a:r>
            <a:r>
              <a:rPr lang="en-US" sz="2400" dirty="0"/>
              <a:t>minimum leaf node size </a:t>
            </a:r>
            <a:endParaRPr lang="en-US" sz="2400" dirty="0"/>
          </a:p>
          <a:p>
            <a:pPr>
              <a:spcAft>
                <a:spcPts val="1800"/>
              </a:spcAft>
            </a:pPr>
            <a:r>
              <a:rPr lang="en-US" dirty="0"/>
              <a:t>In theory, each tree in the random forest is full, but in practice this can be computationally expensive (and added redundancies in the model), thus, imposing a minimum node size is not unusual.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65</a:t>
            </a:fld>
            <a:endParaRPr lang="en-US"/>
          </a:p>
        </p:txBody>
      </p:sp>
    </p:spTree>
    <p:extLst>
      <p:ext uri="{BB962C8B-B14F-4D97-AF65-F5344CB8AC3E}">
        <p14:creationId xmlns:p14="http://schemas.microsoft.com/office/powerpoint/2010/main" val="175411291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Tuning Random </a:t>
            </a:r>
            <a:r>
              <a:rPr lang="en-US" dirty="0" smtClean="0"/>
              <a:t>Forests</a:t>
            </a:r>
            <a:endParaRPr lang="en-US" dirty="0">
              <a:effectLst/>
            </a:endParaRPr>
          </a:p>
        </p:txBody>
      </p:sp>
      <p:sp>
        <p:nvSpPr>
          <p:cNvPr id="3" name="Content Placeholder 2"/>
          <p:cNvSpPr>
            <a:spLocks noGrp="1"/>
          </p:cNvSpPr>
          <p:nvPr>
            <p:ph idx="1"/>
          </p:nvPr>
        </p:nvSpPr>
        <p:spPr/>
        <p:txBody>
          <a:bodyPr/>
          <a:lstStyle/>
          <a:p>
            <a:pPr>
              <a:spcAft>
                <a:spcPts val="1800"/>
              </a:spcAft>
            </a:pPr>
            <a:r>
              <a:rPr lang="en-US" dirty="0"/>
              <a:t>There are standard (default) values for each of random forest hyper-parameters recommended by long time practitioners, but generally these parameters should be tuned through </a:t>
            </a:r>
            <a:r>
              <a:rPr lang="en-US" b="1" dirty="0"/>
              <a:t>cross validation</a:t>
            </a:r>
            <a:r>
              <a:rPr lang="en-US" dirty="0"/>
              <a:t> (making them data and problem dependent). </a:t>
            </a:r>
            <a:endParaRPr lang="en-US" dirty="0"/>
          </a:p>
          <a:p>
            <a:pPr>
              <a:spcAft>
                <a:spcPts val="1800"/>
              </a:spcAft>
            </a:pPr>
            <a:r>
              <a:rPr lang="en-US" dirty="0"/>
              <a:t>Using out-of-bag errors, training and cross validation can be done in a single sequence - we cease training once the out-of-bag error stabilizes </a:t>
            </a:r>
            <a:endParaRPr lang="en-US" dirty="0"/>
          </a:p>
          <a:p>
            <a:pPr>
              <a:spcAft>
                <a:spcPts val="18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66</a:t>
            </a:fld>
            <a:endParaRPr lang="en-US"/>
          </a:p>
        </p:txBody>
      </p:sp>
    </p:spTree>
    <p:extLst>
      <p:ext uri="{BB962C8B-B14F-4D97-AF65-F5344CB8AC3E}">
        <p14:creationId xmlns:p14="http://schemas.microsoft.com/office/powerpoint/2010/main" val="1547475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p:txBody>
              <a:bodyPr/>
              <a:lstStyle/>
              <a:p>
                <a:pPr marL="342900" indent="-342900">
                  <a:spcAft>
                    <a:spcPts val="1200"/>
                  </a:spcAft>
                  <a:buFont typeface="Arial" charset="0"/>
                  <a:buChar char="•"/>
                </a:pPr>
                <a:r>
                  <a:rPr lang="en-US" dirty="0" smtClean="0"/>
                  <a:t>Record the prediction accuracy on the </a:t>
                </a:r>
                <a:r>
                  <a:rPr lang="en-US" i="1" dirty="0" err="1"/>
                  <a:t>oob</a:t>
                </a:r>
                <a:r>
                  <a:rPr lang="en-US" i="1" dirty="0"/>
                  <a:t> </a:t>
                </a:r>
                <a:r>
                  <a:rPr lang="en-US" dirty="0"/>
                  <a:t>samples for each tree. </a:t>
                </a:r>
                <a:endParaRPr lang="en-US" dirty="0"/>
              </a:p>
              <a:p>
                <a:pPr marL="342900" indent="-342900">
                  <a:spcAft>
                    <a:spcPts val="1200"/>
                  </a:spcAft>
                  <a:buFont typeface="Arial" charset="0"/>
                  <a:buChar char="•"/>
                </a:pPr>
                <a:r>
                  <a:rPr lang="en-US" dirty="0" smtClean="0"/>
                  <a:t>Randomly </a:t>
                </a:r>
                <a:r>
                  <a:rPr lang="en-US" dirty="0"/>
                  <a:t>permute the data for column </a:t>
                </a:r>
                <a14:m>
                  <m:oMath xmlns:m="http://schemas.openxmlformats.org/officeDocument/2006/math">
                    <m:r>
                      <a:rPr lang="en-US" b="0" i="1" smtClean="0">
                        <a:latin typeface="Cambria Math" charset="0"/>
                      </a:rPr>
                      <m:t>𝑗</m:t>
                    </m:r>
                    <m:r>
                      <a:rPr lang="en-US" b="0" i="1" smtClean="0">
                        <a:latin typeface="Cambria Math" charset="0"/>
                      </a:rPr>
                      <m:t> </m:t>
                    </m:r>
                  </m:oMath>
                </a14:m>
                <a:r>
                  <a:rPr lang="en-US" dirty="0" smtClean="0"/>
                  <a:t>in </a:t>
                </a:r>
                <a:r>
                  <a:rPr lang="en-US" dirty="0"/>
                  <a:t>the </a:t>
                </a:r>
                <a:r>
                  <a:rPr lang="en-US" i="1" dirty="0" err="1"/>
                  <a:t>oob</a:t>
                </a:r>
                <a:r>
                  <a:rPr lang="en-US" i="1" dirty="0"/>
                  <a:t> </a:t>
                </a:r>
                <a:r>
                  <a:rPr lang="en-US" dirty="0"/>
                  <a:t>samples the record the accuracy again. </a:t>
                </a:r>
                <a:endParaRPr lang="en-US" dirty="0"/>
              </a:p>
              <a:p>
                <a:pPr marL="342900" indent="-342900">
                  <a:spcAft>
                    <a:spcPts val="1200"/>
                  </a:spcAft>
                  <a:buFont typeface="Arial" charset="0"/>
                  <a:buChar char="•"/>
                </a:pPr>
                <a:r>
                  <a:rPr lang="en-US" dirty="0" smtClean="0"/>
                  <a:t>The </a:t>
                </a:r>
                <a:r>
                  <a:rPr lang="en-US" dirty="0"/>
                  <a:t>decrease in accuracy as a result of this permuting is averaged over all trees, and is used as a measure of the importance of variable </a:t>
                </a:r>
                <a14:m>
                  <m:oMath xmlns:m="http://schemas.openxmlformats.org/officeDocument/2006/math">
                    <m:r>
                      <a:rPr lang="en-US" i="1">
                        <a:latin typeface="Cambria Math" charset="0"/>
                      </a:rPr>
                      <m:t>𝑗</m:t>
                    </m:r>
                    <m:r>
                      <a:rPr lang="en-US" i="1">
                        <a:latin typeface="Cambria Math" charset="0"/>
                      </a:rPr>
                      <m:t> </m:t>
                    </m:r>
                  </m:oMath>
                </a14:m>
                <a:r>
                  <a:rPr lang="en-US" dirty="0" smtClean="0"/>
                  <a:t> </a:t>
                </a:r>
                <a:r>
                  <a:rPr lang="en-US" dirty="0"/>
                  <a:t>in the random forest. </a:t>
                </a:r>
                <a:endParaRPr lang="en-US" dirty="0"/>
              </a:p>
              <a:p>
                <a:pPr marL="342900" indent="-342900">
                  <a:spcAft>
                    <a:spcPts val="1200"/>
                  </a:spcAft>
                  <a:buFont typeface="Arial" charset="0"/>
                  <a:buChar char="•"/>
                </a:pPr>
                <a:endParaRPr lang="en-US" dirty="0"/>
              </a:p>
            </p:txBody>
          </p:sp>
        </mc:Choice>
        <mc:Fallback>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826" t="-2305" b="-58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67</a:t>
            </a:fld>
            <a:endParaRPr lang="en-US"/>
          </a:p>
        </p:txBody>
      </p:sp>
    </p:spTree>
    <p:extLst>
      <p:ext uri="{BB962C8B-B14F-4D97-AF65-F5344CB8AC3E}">
        <p14:creationId xmlns:p14="http://schemas.microsoft.com/office/powerpoint/2010/main" val="9303138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 Importance for </a:t>
            </a:r>
            <a:r>
              <a:rPr lang="en-US" dirty="0" smtClean="0"/>
              <a:t>RF</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21576" y="1634572"/>
            <a:ext cx="6780770" cy="4613827"/>
          </a:xfrm>
          <a:prstGeom prst="rect">
            <a:avLst/>
          </a:prstGeom>
        </p:spPr>
      </p:pic>
      <p:sp>
        <p:nvSpPr>
          <p:cNvPr id="7" name="Slide Number Placeholder 6"/>
          <p:cNvSpPr>
            <a:spLocks noGrp="1"/>
          </p:cNvSpPr>
          <p:nvPr>
            <p:ph type="sldNum" sz="quarter" idx="12"/>
          </p:nvPr>
        </p:nvSpPr>
        <p:spPr/>
        <p:txBody>
          <a:bodyPr/>
          <a:lstStyle/>
          <a:p>
            <a:fld id="{47445CB2-BF6F-6E49-AC61-7BDDE2E02F5B}" type="slidenum">
              <a:rPr lang="en-US" smtClean="0"/>
              <a:t>68</a:t>
            </a:fld>
            <a:endParaRPr lang="en-US"/>
          </a:p>
        </p:txBody>
      </p:sp>
    </p:spTree>
    <p:extLst>
      <p:ext uri="{BB962C8B-B14F-4D97-AF65-F5344CB8AC3E}">
        <p14:creationId xmlns:p14="http://schemas.microsoft.com/office/powerpoint/2010/main" val="16082928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Show code and results</a:t>
            </a: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69</a:t>
            </a:fld>
            <a:endParaRPr lang="en-US"/>
          </a:p>
        </p:txBody>
      </p:sp>
    </p:spTree>
    <p:extLst>
      <p:ext uri="{BB962C8B-B14F-4D97-AF65-F5344CB8AC3E}">
        <p14:creationId xmlns:p14="http://schemas.microsoft.com/office/powerpoint/2010/main" val="16765373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1365" y="2386051"/>
            <a:ext cx="7874000" cy="3937000"/>
          </a:xfrm>
          <a:prstGeom prst="rect">
            <a:avLst/>
          </a:prstGeom>
        </p:spPr>
      </p:pic>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523875" indent="-512763"/>
            <a:r>
              <a:rPr lang="en-US" b="1" dirty="0" smtClean="0"/>
              <a:t>Question: </a:t>
            </a:r>
            <a:r>
              <a:rPr lang="en-US" dirty="0" smtClean="0"/>
              <a:t>Or these?</a:t>
            </a:r>
            <a:endParaRPr lang="en-US" dirty="0"/>
          </a:p>
          <a:p>
            <a:endParaRPr lang="en-US" dirty="0"/>
          </a:p>
        </p:txBody>
      </p:sp>
      <p:sp>
        <p:nvSpPr>
          <p:cNvPr id="6" name="Slide Number Placeholder 5"/>
          <p:cNvSpPr>
            <a:spLocks noGrp="1"/>
          </p:cNvSpPr>
          <p:nvPr>
            <p:ph type="sldNum" sz="quarter" idx="12"/>
          </p:nvPr>
        </p:nvSpPr>
        <p:spPr/>
        <p:txBody>
          <a:bodyPr/>
          <a:lstStyle/>
          <a:p>
            <a:fld id="{47445CB2-BF6F-6E49-AC61-7BDDE2E02F5B}" type="slidenum">
              <a:rPr lang="en-US" smtClean="0"/>
              <a:t>7</a:t>
            </a:fld>
            <a:endParaRPr lang="en-US"/>
          </a:p>
        </p:txBody>
      </p:sp>
    </p:spTree>
    <p:extLst>
      <p:ext uri="{BB962C8B-B14F-4D97-AF65-F5344CB8AC3E}">
        <p14:creationId xmlns:p14="http://schemas.microsoft.com/office/powerpoint/2010/main" val="192412479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a:t>
            </a:r>
            <a:r>
              <a:rPr lang="en-US" dirty="0" smtClean="0"/>
              <a:t>Forests</a:t>
            </a:r>
            <a:endParaRPr lang="en-US" dirty="0">
              <a:effectLst/>
            </a:endParaRPr>
          </a:p>
        </p:txBody>
      </p:sp>
      <p:sp>
        <p:nvSpPr>
          <p:cNvPr id="3" name="Content Placeholder 2"/>
          <p:cNvSpPr>
            <a:spLocks noGrp="1"/>
          </p:cNvSpPr>
          <p:nvPr>
            <p:ph idx="1"/>
          </p:nvPr>
        </p:nvSpPr>
        <p:spPr/>
        <p:txBody>
          <a:bodyPr/>
          <a:lstStyle/>
          <a:p>
            <a:r>
              <a:rPr lang="en-US" dirty="0"/>
              <a:t>When the number of predictors is large, but the number of relevant predictors is small, random forests can perform poorly. </a:t>
            </a:r>
            <a:endParaRPr lang="en-US" dirty="0"/>
          </a:p>
          <a:p>
            <a:endParaRPr lang="en-US" dirty="0" smtClean="0"/>
          </a:p>
          <a:p>
            <a:r>
              <a:rPr lang="en-US" dirty="0" smtClean="0"/>
              <a:t>In </a:t>
            </a:r>
            <a:r>
              <a:rPr lang="en-US" dirty="0"/>
              <a:t>each split, the chances of selected a relevant predictor will be low and hence most trees in the ensemble will be weak models. </a:t>
            </a:r>
            <a:endParaRPr lang="en-US" dirty="0">
              <a:effectLst/>
            </a:endParaRPr>
          </a:p>
        </p:txBody>
      </p:sp>
      <p:sp>
        <p:nvSpPr>
          <p:cNvPr id="4" name="Slide Number Placeholder 3"/>
          <p:cNvSpPr>
            <a:spLocks noGrp="1"/>
          </p:cNvSpPr>
          <p:nvPr>
            <p:ph type="sldNum" sz="quarter" idx="12"/>
          </p:nvPr>
        </p:nvSpPr>
        <p:spPr/>
        <p:txBody>
          <a:bodyPr/>
          <a:lstStyle/>
          <a:p>
            <a:fld id="{47445CB2-BF6F-6E49-AC61-7BDDE2E02F5B}" type="slidenum">
              <a:rPr lang="en-US" smtClean="0"/>
              <a:t>70</a:t>
            </a:fld>
            <a:endParaRPr lang="en-US"/>
          </a:p>
        </p:txBody>
      </p:sp>
    </p:spTree>
    <p:extLst>
      <p:ext uri="{BB962C8B-B14F-4D97-AF65-F5344CB8AC3E}">
        <p14:creationId xmlns:p14="http://schemas.microsoft.com/office/powerpoint/2010/main" val="41293518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Thoughts on Random Forests</a:t>
            </a:r>
          </a:p>
        </p:txBody>
      </p:sp>
      <p:sp>
        <p:nvSpPr>
          <p:cNvPr id="3" name="Content Placeholder 2"/>
          <p:cNvSpPr>
            <a:spLocks noGrp="1"/>
          </p:cNvSpPr>
          <p:nvPr>
            <p:ph idx="1"/>
          </p:nvPr>
        </p:nvSpPr>
        <p:spPr>
          <a:xfrm>
            <a:off x="833415" y="1177758"/>
            <a:ext cx="10781936" cy="2111143"/>
          </a:xfrm>
        </p:spPr>
        <p:txBody>
          <a:bodyPr/>
          <a:lstStyle/>
          <a:p>
            <a:pPr>
              <a:spcAft>
                <a:spcPts val="1200"/>
              </a:spcAft>
            </a:pPr>
            <a:r>
              <a:rPr lang="en-US" dirty="0"/>
              <a:t>Increasing the number of trees in the ensemble generally does not increase the risk of overfitting. </a:t>
            </a:r>
            <a:endParaRPr lang="en-US" dirty="0"/>
          </a:p>
          <a:p>
            <a:pPr>
              <a:spcAft>
                <a:spcPts val="1200"/>
              </a:spcAft>
            </a:pPr>
            <a:r>
              <a:rPr lang="en-US" dirty="0"/>
              <a:t>Again, by decomposing the generalization error in terms of bias and variance, we see that increasing the number of trees produces a model that is at least as robust as a single tree. </a:t>
            </a:r>
            <a:endParaRPr lang="en-US" dirty="0"/>
          </a:p>
          <a:p>
            <a:pPr>
              <a:spcAft>
                <a:spcPts val="1200"/>
              </a:spcAft>
            </a:pPr>
            <a:r>
              <a:rPr lang="en-US" dirty="0"/>
              <a:t>However, if the number of trees is too large, then the trees in the ensemble may become more correlated, increase the variance. </a:t>
            </a:r>
            <a:endParaRPr lang="en-US" dirty="0"/>
          </a:p>
          <a:p>
            <a:pPr>
              <a:spcAft>
                <a:spcPts val="1200"/>
              </a:spcAft>
            </a:pPr>
            <a:endParaRPr lang="en-US" dirty="0"/>
          </a:p>
        </p:txBody>
      </p:sp>
      <p:sp>
        <p:nvSpPr>
          <p:cNvPr id="4" name="Slide Number Placeholder 3"/>
          <p:cNvSpPr>
            <a:spLocks noGrp="1"/>
          </p:cNvSpPr>
          <p:nvPr>
            <p:ph type="sldNum" sz="quarter" idx="12"/>
          </p:nvPr>
        </p:nvSpPr>
        <p:spPr/>
        <p:txBody>
          <a:bodyPr/>
          <a:lstStyle/>
          <a:p>
            <a:fld id="{47445CB2-BF6F-6E49-AC61-7BDDE2E02F5B}" type="slidenum">
              <a:rPr lang="en-US" smtClean="0"/>
              <a:t>71</a:t>
            </a:fld>
            <a:endParaRPr lang="en-US"/>
          </a:p>
        </p:txBody>
      </p:sp>
    </p:spTree>
    <p:extLst>
      <p:ext uri="{BB962C8B-B14F-4D97-AF65-F5344CB8AC3E}">
        <p14:creationId xmlns:p14="http://schemas.microsoft.com/office/powerpoint/2010/main" val="579800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Geometry of Data</a:t>
            </a:r>
          </a:p>
        </p:txBody>
      </p:sp>
      <p:sp>
        <p:nvSpPr>
          <p:cNvPr id="3" name="Content Placeholder 2"/>
          <p:cNvSpPr>
            <a:spLocks noGrp="1"/>
          </p:cNvSpPr>
          <p:nvPr>
            <p:ph idx="1"/>
          </p:nvPr>
        </p:nvSpPr>
        <p:spPr/>
        <p:txBody>
          <a:bodyPr/>
          <a:lstStyle/>
          <a:p>
            <a:pPr marL="9525" indent="1588"/>
            <a:r>
              <a:rPr lang="en-US" dirty="0"/>
              <a:t>Notice that in all of the datasets the classes are still well-separated in the feature space, but </a:t>
            </a:r>
            <a:r>
              <a:rPr lang="en-US" b="1" i="1" dirty="0"/>
              <a:t>the decision boundaries cannot be described by single equations</a:t>
            </a:r>
            <a:r>
              <a:rPr lang="en-US" dirty="0"/>
              <a:t>: </a:t>
            </a:r>
            <a:endParaRPr lang="en-US" dirty="0"/>
          </a:p>
          <a:p>
            <a:pPr marL="523875" indent="-512763"/>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8895" y="2314116"/>
            <a:ext cx="3994657" cy="3975171"/>
          </a:xfrm>
          <a:prstGeom prst="rect">
            <a:avLst/>
          </a:prstGeom>
        </p:spPr>
      </p:pic>
      <p:sp>
        <p:nvSpPr>
          <p:cNvPr id="6" name="Slide Number Placeholder 5"/>
          <p:cNvSpPr>
            <a:spLocks noGrp="1"/>
          </p:cNvSpPr>
          <p:nvPr>
            <p:ph type="sldNum" sz="quarter" idx="12"/>
          </p:nvPr>
        </p:nvSpPr>
        <p:spPr/>
        <p:txBody>
          <a:bodyPr/>
          <a:lstStyle/>
          <a:p>
            <a:fld id="{47445CB2-BF6F-6E49-AC61-7BDDE2E02F5B}" type="slidenum">
              <a:rPr lang="en-US" smtClean="0"/>
              <a:t>8</a:t>
            </a:fld>
            <a:endParaRPr lang="en-US"/>
          </a:p>
        </p:txBody>
      </p:sp>
    </p:spTree>
    <p:extLst>
      <p:ext uri="{BB962C8B-B14F-4D97-AF65-F5344CB8AC3E}">
        <p14:creationId xmlns:p14="http://schemas.microsoft.com/office/powerpoint/2010/main" val="14833350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9E0452-2AE4-D14B-9679-95B90E14B106}"/>
              </a:ext>
            </a:extLst>
          </p:cNvPr>
          <p:cNvSpPr>
            <a:spLocks noGrp="1"/>
          </p:cNvSpPr>
          <p:nvPr>
            <p:ph type="title"/>
          </p:nvPr>
        </p:nvSpPr>
        <p:spPr/>
        <p:txBody>
          <a:bodyPr/>
          <a:lstStyle/>
          <a:p>
            <a:r>
              <a:rPr lang="en-US" dirty="0"/>
              <a:t>Geometry of Data</a:t>
            </a:r>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xmlns="" id="{A199262D-F6D6-F84A-962F-6DCF91F708C9}"/>
                  </a:ext>
                </a:extLst>
              </p:cNvPr>
              <p:cNvSpPr>
                <a:spLocks noGrp="1"/>
              </p:cNvSpPr>
              <p:nvPr>
                <p:ph idx="1"/>
              </p:nvPr>
            </p:nvSpPr>
            <p:spPr>
              <a:xfrm>
                <a:off x="822264" y="1489992"/>
                <a:ext cx="10327008" cy="2111143"/>
              </a:xfrm>
            </p:spPr>
            <p:txBody>
              <a:bodyPr/>
              <a:lstStyle/>
              <a:p>
                <a:pPr>
                  <a:spcAft>
                    <a:spcPts val="2400"/>
                  </a:spcAft>
                </a:pPr>
                <a:r>
                  <a:rPr lang="en-US" dirty="0" smtClean="0"/>
                  <a:t>While logistic regression models with linear boundaries are intuitive to interpret by examining the impact of each predictor on the log-odds of a positive classification, it is less straightforward to interpret nonlinear decision boundaries in context: </a:t>
                </a:r>
              </a:p>
              <a:p>
                <a:pPr>
                  <a:spcAft>
                    <a:spcPts val="2400"/>
                  </a:spcAft>
                </a:pPr>
                <a14:m>
                  <m:oMathPara xmlns:m="http://schemas.openxmlformats.org/officeDocument/2006/math">
                    <m:oMathParaPr>
                      <m:jc m:val="centerGroup"/>
                    </m:oMathParaPr>
                    <m:oMath xmlns:m="http://schemas.openxmlformats.org/officeDocument/2006/math">
                      <m:sSub>
                        <m:sSubPr>
                          <m:ctrlPr>
                            <a:rPr lang="en-US" b="0" i="1" smtClean="0">
                              <a:latin typeface="Cambria Math" charset="0"/>
                            </a:rPr>
                          </m:ctrlPr>
                        </m:sSubPr>
                        <m:e>
                          <m:r>
                            <a:rPr lang="en-US" b="0" i="1" smtClean="0">
                              <a:latin typeface="Cambria Math" charset="0"/>
                            </a:rPr>
                            <m:t>(</m:t>
                          </m:r>
                          <m:r>
                            <a:rPr lang="en-US" b="0" i="1" smtClean="0">
                              <a:latin typeface="Cambria Math" charset="0"/>
                            </a:rPr>
                            <m:t>𝑥</m:t>
                          </m:r>
                        </m:e>
                        <m:sub>
                          <m:r>
                            <a:rPr lang="en-US" b="0" i="1" smtClean="0">
                              <a:latin typeface="Cambria Math" charset="0"/>
                            </a:rPr>
                            <m:t>3</m:t>
                          </m:r>
                        </m:sub>
                      </m:sSub>
                      <m:r>
                        <a:rPr lang="en-US" b="0" i="1" smtClean="0">
                          <a:latin typeface="Cambria Math" charset="0"/>
                        </a:rPr>
                        <m:t>+2</m:t>
                      </m:r>
                      <m:sSub>
                        <m:sSubPr>
                          <m:ctrlPr>
                            <a:rPr lang="en-US" b="0" i="1" smtClean="0">
                              <a:latin typeface="Cambria Math" charset="0"/>
                            </a:rPr>
                          </m:ctrlPr>
                        </m:sSubPr>
                        <m:e>
                          <m:r>
                            <a:rPr lang="en-US" b="0" i="1" smtClean="0">
                              <a:latin typeface="Cambria Math" charset="0"/>
                            </a:rPr>
                            <m:t>𝑥</m:t>
                          </m:r>
                        </m:e>
                        <m:sub>
                          <m:r>
                            <a:rPr lang="en-US" b="0" i="1" smtClean="0">
                              <a:latin typeface="Cambria Math" charset="0"/>
                            </a:rPr>
                            <m:t>2</m:t>
                          </m:r>
                        </m:sub>
                      </m:sSub>
                      <m:r>
                        <a:rPr lang="en-US" b="0" i="1" smtClean="0">
                          <a:latin typeface="Cambria Math" charset="0"/>
                        </a:rPr>
                        <m:t>)−</m:t>
                      </m:r>
                      <m:sSubSup>
                        <m:sSubSupPr>
                          <m:ctrlPr>
                            <a:rPr lang="en-US" b="0" i="1" smtClean="0">
                              <a:latin typeface="Cambria Math" charset="0"/>
                            </a:rPr>
                          </m:ctrlPr>
                        </m:sSubSupPr>
                        <m:e>
                          <m:r>
                            <a:rPr lang="en-US" b="0" i="1" smtClean="0">
                              <a:latin typeface="Cambria Math" charset="0"/>
                            </a:rPr>
                            <m:t>𝑥</m:t>
                          </m:r>
                        </m:e>
                        <m:sub>
                          <m:r>
                            <a:rPr lang="en-US" b="0" i="1" smtClean="0">
                              <a:latin typeface="Cambria Math" charset="0"/>
                            </a:rPr>
                            <m:t>1</m:t>
                          </m:r>
                        </m:sub>
                        <m:sup>
                          <m:r>
                            <a:rPr lang="en-US" b="0" i="1" smtClean="0">
                              <a:latin typeface="Cambria Math" charset="0"/>
                            </a:rPr>
                            <m:t>2</m:t>
                          </m:r>
                        </m:sup>
                      </m:sSubSup>
                      <m:r>
                        <a:rPr lang="en-US" b="0" i="1" smtClean="0">
                          <a:latin typeface="Cambria Math" charset="0"/>
                        </a:rPr>
                        <m:t>+10=0  </m:t>
                      </m:r>
                    </m:oMath>
                  </m:oMathPara>
                </a14:m>
                <a:endParaRPr lang="en-US" b="0" dirty="0" smtClean="0"/>
              </a:p>
              <a:p>
                <a:pPr>
                  <a:spcAft>
                    <a:spcPts val="2400"/>
                  </a:spcAft>
                </a:pPr>
                <a:r>
                  <a:rPr lang="en-US" dirty="0" smtClean="0"/>
                  <a:t>It </a:t>
                </a:r>
                <a:r>
                  <a:rPr lang="en-US" dirty="0"/>
                  <a:t>would be desirable to build models with complex decision boundaries that are also easy to interpret. </a:t>
                </a:r>
              </a:p>
              <a:p>
                <a:pPr>
                  <a:spcAft>
                    <a:spcPts val="2400"/>
                  </a:spcAft>
                </a:pPr>
                <a:endParaRPr lang="en-US" dirty="0"/>
              </a:p>
            </p:txBody>
          </p:sp>
        </mc:Choice>
        <mc:Fallback>
          <p:sp>
            <p:nvSpPr>
              <p:cNvPr id="3" name="Content Placeholder 2">
                <a:extLst>
                  <a:ext uri="{FF2B5EF4-FFF2-40B4-BE49-F238E27FC236}">
                    <a16:creationId xmlns:a16="http://schemas.microsoft.com/office/drawing/2014/main" xmlns="" id="{A199262D-F6D6-F84A-962F-6DCF91F708C9}"/>
                  </a:ext>
                </a:extLst>
              </p:cNvPr>
              <p:cNvSpPr>
                <a:spLocks noGrp="1" noRot="1" noChangeAspect="1" noMove="1" noResize="1" noEditPoints="1" noAdjustHandles="1" noChangeArrowheads="1" noChangeShapeType="1" noTextEdit="1"/>
              </p:cNvSpPr>
              <p:nvPr>
                <p:ph idx="1"/>
              </p:nvPr>
            </p:nvSpPr>
            <p:spPr>
              <a:xfrm>
                <a:off x="822264" y="1489992"/>
                <a:ext cx="10327008" cy="2111143"/>
              </a:xfrm>
              <a:blipFill rotWithShape="0">
                <a:blip r:embed="rId2"/>
                <a:stretch>
                  <a:fillRect l="-945" t="-2305" r="-885" b="-645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47445CB2-BF6F-6E49-AC61-7BDDE2E02F5B}" type="slidenum">
              <a:rPr lang="en-US" smtClean="0"/>
              <a:t>9</a:t>
            </a:fld>
            <a:endParaRPr lang="en-US"/>
          </a:p>
        </p:txBody>
      </p:sp>
    </p:spTree>
    <p:extLst>
      <p:ext uri="{BB962C8B-B14F-4D97-AF65-F5344CB8AC3E}">
        <p14:creationId xmlns:p14="http://schemas.microsoft.com/office/powerpoint/2010/main" val="161697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ectureTemplate" id="{8C2EF7B0-5CE3-004A-B0FD-41BA2ABB10B4}" vid="{ED80D6DC-BFEF-4741-9F50-D78668E9139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LectureTemplate</Template>
  <TotalTime>1797</TotalTime>
  <Words>3620</Words>
  <Application>Microsoft Macintosh PowerPoint</Application>
  <PresentationFormat>Widescreen</PresentationFormat>
  <Paragraphs>359</Paragraphs>
  <Slides>71</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Calibri</vt:lpstr>
      <vt:lpstr>Cambria Math</vt:lpstr>
      <vt:lpstr>Courier</vt:lpstr>
      <vt:lpstr>Karla</vt:lpstr>
      <vt:lpstr>Arial</vt:lpstr>
      <vt:lpstr>GEC_template</vt:lpstr>
      <vt:lpstr>Lecture 9: Classification Trees and Random Forests </vt:lpstr>
      <vt:lpstr>Outline </vt:lpstr>
      <vt:lpstr>Geometry of Data</vt:lpstr>
      <vt:lpstr>Geometry of Data</vt:lpstr>
      <vt:lpstr>Geometry of Data</vt:lpstr>
      <vt:lpstr>Geometry of Data</vt:lpstr>
      <vt:lpstr>Geometry of Data</vt:lpstr>
      <vt:lpstr>Geometry of Data</vt:lpstr>
      <vt:lpstr>Geometry of Data</vt:lpstr>
      <vt:lpstr>Interpretable Models</vt:lpstr>
      <vt:lpstr>Interpretable Models</vt:lpstr>
      <vt:lpstr>Decision Trees </vt:lpstr>
      <vt:lpstr>Decision Trees</vt:lpstr>
      <vt:lpstr>The Geometry of Flow Charts </vt:lpstr>
      <vt:lpstr>The Geometry of Flow Charts </vt:lpstr>
      <vt:lpstr>The Geometry of Flow Charts</vt:lpstr>
      <vt:lpstr>The Geometry of Flow Charts</vt:lpstr>
      <vt:lpstr>Learning the Model</vt:lpstr>
      <vt:lpstr>Learning the Model</vt:lpstr>
      <vt:lpstr>Numerical vs Categorical Attributes</vt:lpstr>
      <vt:lpstr>Numerical vs Categorical Attributes</vt:lpstr>
      <vt:lpstr>Numerical vs Categorical Attributes</vt:lpstr>
      <vt:lpstr>Splitting Criteria</vt:lpstr>
      <vt:lpstr>Optimality of Splitting </vt:lpstr>
      <vt:lpstr>Classification Error</vt:lpstr>
      <vt:lpstr>Classification Error</vt:lpstr>
      <vt:lpstr>Gini Index</vt:lpstr>
      <vt:lpstr>Gini Index</vt:lpstr>
      <vt:lpstr>Information Theory</vt:lpstr>
      <vt:lpstr>Information Theory</vt:lpstr>
      <vt:lpstr>Entropy</vt:lpstr>
      <vt:lpstr>Entropy</vt:lpstr>
      <vt:lpstr>Comparison of Criteria</vt:lpstr>
      <vt:lpstr>Comparison of Criteria </vt:lpstr>
      <vt:lpstr>Stopping Conditions &amp; Pruning</vt:lpstr>
      <vt:lpstr>Variance vs Bias</vt:lpstr>
      <vt:lpstr>Variance vs Bias</vt:lpstr>
      <vt:lpstr>Variance vs Bias</vt:lpstr>
      <vt:lpstr>Stopping Conditions</vt:lpstr>
      <vt:lpstr>Stopping Conditions</vt:lpstr>
      <vt:lpstr>Motivation for Pruning</vt:lpstr>
      <vt:lpstr>Pruning </vt:lpstr>
      <vt:lpstr>Regression Trees </vt:lpstr>
      <vt:lpstr>Learning Algorithm</vt:lpstr>
      <vt:lpstr>Decision Trees for Regression</vt:lpstr>
      <vt:lpstr>Adaptations for Regression</vt:lpstr>
      <vt:lpstr>Learning Regression Trees</vt:lpstr>
      <vt:lpstr>Regression Trees Prediction </vt:lpstr>
      <vt:lpstr>Stopping Conditions </vt:lpstr>
      <vt:lpstr>Bagging</vt:lpstr>
      <vt:lpstr>Limitations of Decision Tree Models </vt:lpstr>
      <vt:lpstr>Bagging</vt:lpstr>
      <vt:lpstr>Bagging</vt:lpstr>
      <vt:lpstr>Bagging</vt:lpstr>
      <vt:lpstr>Bagging</vt:lpstr>
      <vt:lpstr>Bagging</vt:lpstr>
      <vt:lpstr>Variable Importance for Bagging </vt:lpstr>
      <vt:lpstr>Variable Importance for Bagging </vt:lpstr>
      <vt:lpstr>Out-of-Bag Error</vt:lpstr>
      <vt:lpstr>Bagging, correlated data set </vt:lpstr>
      <vt:lpstr>Random Forrests</vt:lpstr>
      <vt:lpstr>Improving on Bagging</vt:lpstr>
      <vt:lpstr>Improving on Bagging</vt:lpstr>
      <vt:lpstr>Random Forests</vt:lpstr>
      <vt:lpstr>Tuning Random Forests</vt:lpstr>
      <vt:lpstr>Tuning Random Forests</vt:lpstr>
      <vt:lpstr>Variable Importance for RF</vt:lpstr>
      <vt:lpstr>Variable Importance for RF</vt:lpstr>
      <vt:lpstr>Example</vt:lpstr>
      <vt:lpstr>Final Thoughts on Random Forests</vt:lpstr>
      <vt:lpstr>Final Thoughts on Random Forests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Protopapas, Pavlos</dc:creator>
  <cp:lastModifiedBy>Microsoft Office User</cp:lastModifiedBy>
  <cp:revision>83</cp:revision>
  <dcterms:created xsi:type="dcterms:W3CDTF">2018-07-20T19:26:24Z</dcterms:created>
  <dcterms:modified xsi:type="dcterms:W3CDTF">2018-07-23T01:16:01Z</dcterms:modified>
</cp:coreProperties>
</file>